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6"/>
  </p:notesMasterIdLst>
  <p:sldIdLst>
    <p:sldId id="256" r:id="rId2"/>
    <p:sldId id="257" r:id="rId3"/>
    <p:sldId id="258" r:id="rId4"/>
    <p:sldId id="276" r:id="rId5"/>
    <p:sldId id="259" r:id="rId6"/>
    <p:sldId id="286" r:id="rId7"/>
    <p:sldId id="261" r:id="rId8"/>
    <p:sldId id="263" r:id="rId9"/>
    <p:sldId id="287" r:id="rId10"/>
    <p:sldId id="264" r:id="rId11"/>
    <p:sldId id="288" r:id="rId12"/>
    <p:sldId id="265" r:id="rId13"/>
    <p:sldId id="289" r:id="rId14"/>
    <p:sldId id="266" r:id="rId15"/>
    <p:sldId id="267" r:id="rId16"/>
    <p:sldId id="290" r:id="rId17"/>
    <p:sldId id="268" r:id="rId18"/>
    <p:sldId id="291" r:id="rId19"/>
    <p:sldId id="269" r:id="rId20"/>
    <p:sldId id="294" r:id="rId21"/>
    <p:sldId id="270" r:id="rId22"/>
    <p:sldId id="271" r:id="rId23"/>
    <p:sldId id="292" r:id="rId24"/>
    <p:sldId id="272" r:id="rId25"/>
    <p:sldId id="273" r:id="rId26"/>
    <p:sldId id="295" r:id="rId27"/>
    <p:sldId id="274" r:id="rId28"/>
    <p:sldId id="296" r:id="rId29"/>
    <p:sldId id="275" r:id="rId30"/>
    <p:sldId id="278" r:id="rId31"/>
    <p:sldId id="277" r:id="rId32"/>
    <p:sldId id="301" r:id="rId33"/>
    <p:sldId id="279" r:id="rId34"/>
    <p:sldId id="302" r:id="rId35"/>
    <p:sldId id="280" r:id="rId36"/>
    <p:sldId id="298" r:id="rId37"/>
    <p:sldId id="281" r:id="rId38"/>
    <p:sldId id="293" r:id="rId39"/>
    <p:sldId id="297" r:id="rId40"/>
    <p:sldId id="282" r:id="rId41"/>
    <p:sldId id="300" r:id="rId42"/>
    <p:sldId id="283" r:id="rId43"/>
    <p:sldId id="299" r:id="rId44"/>
    <p:sldId id="285" r:id="rId4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E3EAA0"/>
    <a:srgbClr val="FAFAF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833" autoAdjust="0"/>
  </p:normalViewPr>
  <p:slideViewPr>
    <p:cSldViewPr>
      <p:cViewPr varScale="1">
        <p:scale>
          <a:sx n="109" d="100"/>
          <a:sy n="109" d="100"/>
        </p:scale>
        <p:origin x="-954"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5F1A7F-0A29-4435-BAB4-D59995ACDB68}" type="datetimeFigureOut">
              <a:rPr lang="ru-RU" smtClean="0"/>
              <a:pPr/>
              <a:t>05.04.2018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DF325F-6D79-4AA7-A34D-8E3E847B7465}" type="slidenum">
              <a:rPr lang="ru-RU" smtClean="0"/>
              <a:pPr/>
              <a:t>‹#›</a:t>
            </a:fld>
            <a:endParaRPr lang="ru-RU"/>
          </a:p>
        </p:txBody>
      </p:sp>
    </p:spTree>
    <p:extLst>
      <p:ext uri="{BB962C8B-B14F-4D97-AF65-F5344CB8AC3E}">
        <p14:creationId xmlns:p14="http://schemas.microsoft.com/office/powerpoint/2010/main" val="2486961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10</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11</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12</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13</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14</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15</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16</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17</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18</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19</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20</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21</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22</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23</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24</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25</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26</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27</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28</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29</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3</a:t>
            </a:fld>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30</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31</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33</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35</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36</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37</a:t>
            </a:fld>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38</a:t>
            </a:fld>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39</a:t>
            </a:fld>
            <a:endParaRPr 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40</a:t>
            </a:fld>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41</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4</a:t>
            </a:fld>
            <a:endParaRPr lang="ru-R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42</a:t>
            </a:fld>
            <a:endParaRPr lang="ru-RU"/>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43</a:t>
            </a:fld>
            <a:endParaRPr lang="ru-R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44</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5</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6</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7</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8</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DDF325F-6D79-4AA7-A34D-8E3E847B7465}" type="slidenum">
              <a:rPr lang="ru-RU" smtClean="0"/>
              <a:pPr/>
              <a:t>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866D43-B782-4A3D-AA4D-C4FF45D2235F}" type="datetime1">
              <a:rPr lang="ru-RU" smtClean="0"/>
              <a:t>05.04.2018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A2485D-C268-4354-837C-1E63B7DAA0BF}" type="slidenum">
              <a:rPr lang="ru-RU" smtClean="0"/>
              <a:pPr/>
              <a:t>‹#›</a:t>
            </a:fld>
            <a:endParaRPr lang="ru-RU"/>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FF93FBC-51F7-4F37-A504-2C77C5AE2802}" type="datetime1">
              <a:rPr lang="ru-RU" smtClean="0"/>
              <a:t>05.04.2018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A2485D-C268-4354-837C-1E63B7DAA0BF}" type="slidenum">
              <a:rPr lang="ru-RU" smtClean="0"/>
              <a:pPr/>
              <a:t>‹#›</a:t>
            </a:fld>
            <a:endParaRPr lang="ru-RU"/>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CEB0CD4-2E64-4AE8-A238-B14D040AA9DD}" type="datetime1">
              <a:rPr lang="ru-RU" smtClean="0"/>
              <a:t>05.04.2018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A2485D-C268-4354-837C-1E63B7DAA0BF}" type="slidenum">
              <a:rPr lang="ru-RU" smtClean="0"/>
              <a:pPr/>
              <a:t>‹#›</a:t>
            </a:fld>
            <a:endParaRPr lang="ru-RU"/>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97B8C08-3CCE-42B0-9557-94BC1726E534}" type="datetime1">
              <a:rPr lang="ru-RU" smtClean="0"/>
              <a:t>05.04.2018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A2485D-C268-4354-837C-1E63B7DAA0BF}" type="slidenum">
              <a:rPr lang="ru-RU" smtClean="0"/>
              <a:pPr/>
              <a:t>‹#›</a:t>
            </a:fld>
            <a:endParaRPr lang="ru-RU"/>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1A824A4-1D47-4751-AC09-730E6D9D6809}" type="datetime1">
              <a:rPr lang="ru-RU" smtClean="0"/>
              <a:t>05.04.2018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A2485D-C268-4354-837C-1E63B7DAA0BF}" type="slidenum">
              <a:rPr lang="ru-RU" smtClean="0"/>
              <a:pPr/>
              <a:t>‹#›</a:t>
            </a:fld>
            <a:endParaRPr lang="ru-RU"/>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2C461BD-57E3-43DC-825D-ABC27FB7146C}" type="datetime1">
              <a:rPr lang="ru-RU" smtClean="0"/>
              <a:t>05.04.2018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6A2485D-C268-4354-837C-1E63B7DAA0BF}" type="slidenum">
              <a:rPr lang="ru-RU" smtClean="0"/>
              <a:pPr/>
              <a:t>‹#›</a:t>
            </a:fld>
            <a:endParaRPr lang="ru-RU"/>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378D461-D39A-41C6-8F66-90C8EA32E9FC}" type="datetime1">
              <a:rPr lang="ru-RU" smtClean="0"/>
              <a:t>05.04.2018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6A2485D-C268-4354-837C-1E63B7DAA0BF}" type="slidenum">
              <a:rPr lang="ru-RU" smtClean="0"/>
              <a:pPr/>
              <a:t>‹#›</a:t>
            </a:fld>
            <a:endParaRPr lang="ru-RU"/>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402A34E-8EBD-43ED-BCBB-159AF19E1F8A}" type="datetime1">
              <a:rPr lang="ru-RU" smtClean="0"/>
              <a:t>05.04.2018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6A2485D-C268-4354-837C-1E63B7DAA0BF}" type="slidenum">
              <a:rPr lang="ru-RU" smtClean="0"/>
              <a:pPr/>
              <a:t>‹#›</a:t>
            </a:fld>
            <a:endParaRPr lang="ru-RU"/>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721A245-5064-48F5-972A-1A72EDEE87E9}" type="datetime1">
              <a:rPr lang="ru-RU" smtClean="0"/>
              <a:t>05.04.2018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6A2485D-C268-4354-837C-1E63B7DAA0BF}" type="slidenum">
              <a:rPr lang="ru-RU" smtClean="0"/>
              <a:pPr/>
              <a:t>‹#›</a:t>
            </a:fld>
            <a:endParaRPr lang="ru-RU"/>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1DDB73F-C210-4B7A-84E7-9BBF4B08B5A4}" type="datetime1">
              <a:rPr lang="ru-RU" smtClean="0"/>
              <a:t>05.04.2018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6A2485D-C268-4354-837C-1E63B7DAA0BF}" type="slidenum">
              <a:rPr lang="ru-RU" smtClean="0"/>
              <a:pPr/>
              <a:t>‹#›</a:t>
            </a:fld>
            <a:endParaRPr lang="ru-RU"/>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9982B06-F817-4BDC-8418-DA1108948A60}" type="datetime1">
              <a:rPr lang="ru-RU" smtClean="0"/>
              <a:t>05.04.2018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6A2485D-C268-4354-837C-1E63B7DAA0BF}" type="slidenum">
              <a:rPr lang="ru-RU" smtClean="0"/>
              <a:pPr/>
              <a:t>‹#›</a:t>
            </a:fld>
            <a:endParaRPr lang="ru-RU"/>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D35C1B-3990-49F5-84E4-5828F3A59D7D}" type="datetime1">
              <a:rPr lang="ru-RU" smtClean="0"/>
              <a:t>05.04.2018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A2485D-C268-4354-837C-1E63B7DAA0BF}"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www.google.ru/maps/place/Parthenon/@37.9715327,23.7092071,14z/data=!4m2!3m1!1s0x14a1bd19ca39ee61:0x1b3fa079b878a218" TargetMode="External"/><Relationship Id="rId3" Type="http://schemas.openxmlformats.org/officeDocument/2006/relationships/hyperlink" Target="https://www.google.ru/maps/place/Acropolis+of+Athens/@37.9719028,23.7193596,14.98z/data=!4m2!3m1!1s0x14a1bd1837f5acf3:0x5c97c042f5eb0df6" TargetMode="External"/><Relationship Id="rId7" Type="http://schemas.openxmlformats.org/officeDocument/2006/relationships/image" Target="../media/image15.png"/><Relationship Id="rId12"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www.airpano.ru/files/Acropolis-Athens-Greece/1-2" TargetMode="External"/><Relationship Id="rId11" Type="http://schemas.openxmlformats.org/officeDocument/2006/relationships/hyperlink" Target="https://www.google.ru/maps/place/%D0%A5%D1%80%D0%B0%D0%BC+%D0%9D%D0%B8%D0%BA%D0%B8+%D0%90%D0%BF%D1%82%D0%B5%D1%80%D0%BE%D1%81/@37.9714689,23.7256146,19z/data=!4m2!3m1!1s0x14a1bd1837f5ac77:0x8fade14855d75b8d" TargetMode="External"/><Relationship Id="rId5" Type="http://schemas.openxmlformats.org/officeDocument/2006/relationships/slide" Target="slide4.xml"/><Relationship Id="rId10" Type="http://schemas.openxmlformats.org/officeDocument/2006/relationships/hyperlink" Target="https://www.google.ru/maps/place/%D0%AD%D1%80%D0%B5%D1%85%D1%82%D0%B5%D0%B9%D0%BE%D0%BD/@37.971728,23.725804,17z/data=!4m2!3m1!1s0x14a1bd19b0000001:0x7d6c09535bc575e9" TargetMode="External"/><Relationship Id="rId4" Type="http://schemas.openxmlformats.org/officeDocument/2006/relationships/image" Target="../media/image7.png"/><Relationship Id="rId9" Type="http://schemas.openxmlformats.org/officeDocument/2006/relationships/hyperlink" Target="https://www.google.ru/maps/place/Propylaea/@37.9717084,23.7229867,17z/data=!3m1!4b1!4m2!3m1!1s0x14a1bd1837f5ac77:0xaed62bf6791ebe24"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7.jpeg"/><Relationship Id="rId7" Type="http://schemas.openxmlformats.org/officeDocument/2006/relationships/slide" Target="slide4.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hyperlink" Target="https://www.google.ru/maps/place/Acropolis+of+Athens/@37.9719028,23.7193596,14.98z/data=!4m2!3m1!1s0x14a1bd1837f5acf3:0x5c97c042f5eb0df6" TargetMode="External"/><Relationship Id="rId10" Type="http://schemas.openxmlformats.org/officeDocument/2006/relationships/image" Target="../media/image15.png"/><Relationship Id="rId4" Type="http://schemas.openxmlformats.org/officeDocument/2006/relationships/image" Target="../media/image18.jpeg"/><Relationship Id="rId9" Type="http://schemas.openxmlformats.org/officeDocument/2006/relationships/hyperlink" Target="http://www.airpano.ru/files/Acropolis-Athens-Greece/1-2"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s://www.google.ru/maps/place/Epidaurus+Theatre/@37.5960843,23.0708754,15z/data=!4m2!3m1!1s0x149f8bc5e7b2f867:0x47ba752e3e5ec40b!6m1!1e1" TargetMode="External"/><Relationship Id="rId7" Type="http://schemas.openxmlformats.org/officeDocument/2006/relationships/slide" Target="slide4.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hyperlink" Target="https://www.google.ru/maps/place/%D0%AD%D0%BF%D0%B8%D0%B4%D0%B0%D0%B2%D1%80,+%D0%93%D1%80%D0%B5%D1%86%D0%B8%D1%8F/@37.608107,23.0670073,12z/data=!4m2!3m1!1s0x149f89c259307c89:0x400bd2ce2b98a70!6m1!1e1" TargetMode="External"/><Relationship Id="rId4" Type="http://schemas.openxmlformats.org/officeDocument/2006/relationships/hyperlink" Target="https://www.google.ru/maps/place/Sanctuary+of+Asklepios/@37.5990743,23.0568006,14z/data=!4m2!3m1!1s0x149f8bc86c8fe05f:0xf58947c53ea3cfc3!6m1!1e1"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google.ru/maps/place/%D0%AD%D0%BF%D0%B8%D0%B4%D0%B0%D0%B2%D1%80,+%D0%93%D1%80%D0%B5%D1%86%D0%B8%D1%8F/@37.608107,23.0670073,12z/data=!4m2!3m1!1s0x149f89c259307c89:0x400bd2ce2b98a70!6m1!1e1" TargetMode="External"/><Relationship Id="rId7"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slide" Target="slide4.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hyperlink" Target="https://www.google.ru/maps/place/Mount+Athos/@40.2498169,23.9143552,11.19z/data=!4m2!3m1!1s0x14af48a1618f3659:0x1f88afbc784c7f11!6m1!1e1"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slide" Target="slide4.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hyperlink" Target="https://www.google.ru/maps/place/Megisti+Lavra/@40.1881873,24.2443924,12z/data=!4m2!3m1!1s0x14af4706b60671c3:0x2f6cbccf192bd9d7!6m1!1e1" TargetMode="External"/><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www.google.ru/maps/place/Mount+Athos/@40.2498169,23.9143552,11.19z/data=!4m2!3m1!1s0x14af48a1618f3659:0x1f88afbc784c7f11!6m1!1e1" TargetMode="External"/><Relationship Id="rId5" Type="http://schemas.openxmlformats.org/officeDocument/2006/relationships/slide" Target="slide4.xml"/><Relationship Id="rId4" Type="http://schemas.openxmlformats.org/officeDocument/2006/relationships/hyperlink" Target="https://www.google.ru/maps/place/Skiti+Xenofontos/@40.252542,24.1664457,13912m/data=!3m1!1e3!4m2!3m1!1s0x14af35871e5c5e2b:0xb665e9528cd8ccd3!6m1!1e1"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jpeg"/><Relationship Id="rId7" Type="http://schemas.openxmlformats.org/officeDocument/2006/relationships/hyperlink" Target="https://www.google.ru/maps/place/Mount+Athos/@40.2498169,23.9143552,11.19z/data=!4m2!3m1!1s0x14af48a1618f3659:0x1f88afbc784c7f11!6m1!1e1"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27.jpe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www.google.ru/maps/place/Meteora/@39.717831,21.6254235,3510m/data=!3m1!1e3!4m2!3m1!1s0x13590faee8327f39:0x7127add4d8bc32ff!6m1!1e1" TargetMode="External"/><Relationship Id="rId7" Type="http://schemas.openxmlformats.org/officeDocument/2006/relationships/hyperlink" Target="http://www.airpano.ru/files/Meteora-Monasteries-Greece/1-2"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hyperlink" Target="https://www.google.ru/maps/place/Monastery+of+the+Great+Meteoron/@39.726051,21.6249801,875m/data=!3m1!1e3!4m2!3m1!1s0x13590fcf474f684d:0xe4cf027debbab0f!6m1!1e1" TargetMode="External"/><Relationship Id="rId4" Type="http://schemas.openxmlformats.org/officeDocument/2006/relationships/image" Target="../media/image7.png"/><Relationship Id="rId9" Type="http://schemas.openxmlformats.org/officeDocument/2006/relationships/image" Target="../media/image28.jpeg"/></Relationships>
</file>

<file path=ppt/slides/_rels/slide1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https://www.google.ru/maps/place/Meteora/@39.717831,21.6254235,3510m/data=!3m1!1e3!4m2!3m1!1s0x13590faee8327f39:0x7127add4d8bc32ff!6m1!1e1" TargetMode="External"/><Relationship Id="rId7" Type="http://schemas.openxmlformats.org/officeDocument/2006/relationships/image" Target="../media/image30.jpeg"/><Relationship Id="rId12"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9.jpeg"/><Relationship Id="rId11" Type="http://schemas.openxmlformats.org/officeDocument/2006/relationships/hyperlink" Target="http://www.airpano.ru/files/Meteora-Monasteries-Greece/1-2" TargetMode="External"/><Relationship Id="rId5" Type="http://schemas.openxmlformats.org/officeDocument/2006/relationships/slide" Target="slide4.xml"/><Relationship Id="rId10" Type="http://schemas.openxmlformats.org/officeDocument/2006/relationships/image" Target="../media/image33.jpeg"/><Relationship Id="rId4" Type="http://schemas.openxmlformats.org/officeDocument/2006/relationships/image" Target="../media/image7.png"/><Relationship Id="rId9" Type="http://schemas.openxmlformats.org/officeDocument/2006/relationships/image" Target="../media/image32.jpeg"/></Relationships>
</file>

<file path=ppt/slides/_rels/slide19.xml.rels><?xml version="1.0" encoding="UTF-8" standalone="yes"?>
<Relationships xmlns="http://schemas.openxmlformats.org/package/2006/relationships"><Relationship Id="rId8" Type="http://schemas.openxmlformats.org/officeDocument/2006/relationships/hyperlink" Target="https://www.google.ru/maps/place/Ekklisia+Agios+Panteleimonas/@40.621584,22.9599167,14z/data=!4m2!3m1!1s0x14a8388ccb3a37cd:0xf204a00497da9c23!6m1!1e1" TargetMode="External"/><Relationship Id="rId13" Type="http://schemas.openxmlformats.org/officeDocument/2006/relationships/image" Target="../media/image34.jpeg"/><Relationship Id="rId3" Type="http://schemas.openxmlformats.org/officeDocument/2006/relationships/image" Target="../media/image6.gif"/><Relationship Id="rId7" Type="http://schemas.openxmlformats.org/officeDocument/2006/relationships/hyperlink" Target="https://www.google.ru/maps/place/Church+of+Panagia+Acheiropoietos/@40.6349711,22.9435575,16z/data=!4m2!3m1!1s0x14a839aa1ecbd2c3:0x83959b6f304871c4!6m1!1e1" TargetMode="External"/><Relationship Id="rId12" Type="http://schemas.openxmlformats.org/officeDocument/2006/relationships/slide" Target="slide4.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www.google.ru/maps/place/Church+of+St.Sophia/@40.6328326,22.9464063,19z/data=!3m1!4b1!4m2!3m1!1s0x14a83907391d6a89:0x29bd6b3ffe046964!6m1!1e1" TargetMode="External"/><Relationship Id="rId11" Type="http://schemas.openxmlformats.org/officeDocument/2006/relationships/image" Target="../media/image7.png"/><Relationship Id="rId5" Type="http://schemas.openxmlformats.org/officeDocument/2006/relationships/hyperlink" Target="https://www.google.ru/maps/place/Arch+of+Galerius/@40.6322439,22.947366,16z/data=!4m2!3m1!1s0x14a839a92a802431:0xa31f707df819cbc2!6m1!1e1" TargetMode="External"/><Relationship Id="rId10" Type="http://schemas.openxmlformats.org/officeDocument/2006/relationships/hyperlink" Target="https://www.google.ru/maps/place/%D0%A1%D0%B0%D0%BB%D0%BE%D0%BD%D0%B8%D0%BA%D0%B8,+%D0%93%D1%80%D0%B5%D1%86%D0%B8%D1%8F/@40.6212524,22.875989,12z/data=!4m2!3m1!1s0x14a838f41428e0ed:0x9bae715b8d574a9" TargetMode="External"/><Relationship Id="rId4" Type="http://schemas.openxmlformats.org/officeDocument/2006/relationships/hyperlink" Target="https://www.google.ru/maps/place/%D0%91%D0%B0%D0%B7%D0%B8%D0%BB%D0%B8%D0%BA%D0%B0+%D0%A1%D0%B2%D1%8F%D1%82%D0%BE%D0%B3%D0%BE+%D0%94%D0%B8%D0%BC%D0%B8%D1%82%D1%80%D0%B8%D1%8F/@40.6387435,22.9413388,15z/data=!4m2!3m1!1s0x14a839a9555261d5:0x9adb6b6586b26aab!6" TargetMode="External"/><Relationship Id="rId9" Type="http://schemas.openxmlformats.org/officeDocument/2006/relationships/hyperlink" Target="https://www.google.ru/maps/place/Osios+David/@40.6417918,22.9479859,16z/data=!4m2!3m1!1s0x14a839a92a802431:0xe7c5266c2f083dab!6m1!1e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5.jpeg"/><Relationship Id="rId7" Type="http://schemas.openxmlformats.org/officeDocument/2006/relationships/hyperlink" Target="https://www.google.ru/maps/place/%D0%A1%D0%B0%D0%BB%D0%BE%D0%BD%D0%B8%D0%BA%D0%B8,+%D0%93%D1%80%D0%B5%D1%86%D0%B8%D1%8F/@40.6212524,22.875989,12z/data=!4m2!3m1!1s0x14a838f41428e0ed:0x9bae715b8d574a9"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slide" Target="slide4.xml"/></Relationships>
</file>

<file path=ppt/slides/_rels/slide21.xml.rels><?xml version="1.0" encoding="UTF-8" standalone="yes"?>
<Relationships xmlns="http://schemas.openxmlformats.org/package/2006/relationships"><Relationship Id="rId3" Type="http://schemas.openxmlformats.org/officeDocument/2006/relationships/hyperlink" Target="https://www.google.ru/maps/place/%D0%A0%D0%BE%D0%B4%D0%BE%D1%81,+%D0%93%D1%80%D0%B5%D1%86%D0%B8%D1%8F/@36.1678912,27.6853296,10z/data=!3m1!4b1!4m2!3m1!1s0x14950af92e9b4fad:0x27eed014f85bd454!6m1!1e1"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slide" Target="slide4.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hyperlink" Target="https://www.google.ru/maps/place/Seven+Springs/@36.253211,28.0440993,12z/data=!4m2!3m1!1s0x14956e0238d79671:0x47d4f5d5783cc6ef!6m1!1e1" TargetMode="External"/><Relationship Id="rId3" Type="http://schemas.openxmlformats.org/officeDocument/2006/relationships/image" Target="../media/image6.gif"/><Relationship Id="rId7" Type="http://schemas.openxmlformats.org/officeDocument/2006/relationships/hyperlink" Target="https://www.google.ru/maps/place/%D0%9B%D0%B8%D0%BD%D0%B4%D0%BE%D1%81,+%D0%93%D1%80%D0%B5%D1%86%D0%B8%D1%8F/@36.0919543,28.0737034,3660m/data=!3m1!1e3!4m2!3m1!1s0x14950bd7c2d72faf:0x400bd2ce2b9b300!6m1!1e1" TargetMode="External"/><Relationship Id="rId12"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www.google.ru/maps/place/Acropolis+of+Rhodes/@36.4308077,28.1960565,14z/data=!4m2!3m1!1s0x1495618b76b18c47:0x98970e3bf47683c0!6m1!1e1" TargetMode="External"/><Relationship Id="rId11" Type="http://schemas.openxmlformats.org/officeDocument/2006/relationships/hyperlink" Target="https://www.google.ru/maps/place/%D0%A0%D0%BE%D0%B4%D0%BE%D1%81,+%D0%93%D1%80%D0%B5%D1%86%D0%B8%D1%8F/@36.1678912,27.6853296,10z/data=!3m1!4b1!4m2!3m1!1s0x14950af92e9b4fad:0x27eed014f85bd454!6m1!1e1" TargetMode="External"/><Relationship Id="rId5" Type="http://schemas.openxmlformats.org/officeDocument/2006/relationships/hyperlink" Target="https://www.google.ru/maps/place/Butterflies+Valley+Park/@36.3373886,27.9995862,12z/data=!4m2!3m1!1s0x149570877fab5527:0x422b5649768b3e57!6m1!1e1" TargetMode="External"/><Relationship Id="rId10" Type="http://schemas.openxmlformats.org/officeDocument/2006/relationships/slide" Target="slide4.xml"/><Relationship Id="rId4" Type="http://schemas.openxmlformats.org/officeDocument/2006/relationships/hyperlink" Target="https://www.google.ru/maps/place/Palace+of+the+Grand+Master+of+the+Knights+of+Rhodes/@36.4447233,28.2128041,15z/data=!4m2!3m1!1s0x149561e985e8a895:0x68a2ba941a825037!6m1!1e1" TargetMode="External"/><Relationship Id="rId9" Type="http://schemas.openxmlformats.org/officeDocument/2006/relationships/hyperlink" Target="https://www.google.ru/maps/place/Kameiros/@36.3255243,27.9837362,12z/data=!4m2!3m1!1s0x14959d7f6180d401:0x66db5fdbea190f9a!6m1!1e1"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s://www.google.ru/maps/place/%D0%A0%D0%BE%D0%B4%D0%BE%D1%81,+%D0%93%D1%80%D0%B5%D1%86%D0%B8%D1%8F/@36.1678912,27.6853296,10z/data=!3m1!4b1!4m2!3m1!1s0x14950af92e9b4fad:0x27eed014f85bd454!6m1!1e1" TargetMode="External"/><Relationship Id="rId7"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7.png"/><Relationship Id="rId9" Type="http://schemas.openxmlformats.org/officeDocument/2006/relationships/image" Target="../media/image44.jpeg"/></Relationships>
</file>

<file path=ppt/slides/_rels/slide2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google.ru/maps/place/Temple+of+Hera/@37.6388658,21.6122732,7216m/data=!3m1!1e3!4m2!3m1!1s0x136092e58a8a5f5b:0xd9a97f828cda9bbd!6m1!1e1" TargetMode="External"/><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s://www.google.ru/maps/place/Archaeological+Site+of+Olympia/@37.638463,21.6211249,15z/data=!4m2!3m1!1s0x136092ef583187f3:0x998b4c652e12df7!6m1!1e1" TargetMode="External"/><Relationship Id="rId5" Type="http://schemas.openxmlformats.org/officeDocument/2006/relationships/hyperlink" Target="https://www.google.ru/maps/place/Stadium+at+Olympia/@37.6388611,21.6209192,3601m/data=!3m1!1e3!4m5!1m2!2m1!1zzrPOrs-AzrXOtM6_INGA0Y_QtNC-0Lwg0YEgT2x5bXBpYSwgRWxpcywgR3JlZWNl!3m1!1s0x136092efaa365f35:0xa688c628e753179d!6m1!1e1" TargetMode="External"/><Relationship Id="rId4" Type="http://schemas.openxmlformats.org/officeDocument/2006/relationships/hyperlink" Target="https://www.google.ru/maps/place/%D0%97%D0%B5%D0%B2%D1%81%D0%B0+%D0%9E%D0%BB%D0%B8%D0%BC%D0%BF%D0%B8%D0%B9%D1%81%D0%BA%D0%BE%D0%B3%D0%BE+%D1%85%D1%80%D0%B0%D0%BC/@37.9693042,23.7287226,16z/data=!4m2!3m1!1s0x14a1bd169b9c6429:0x5519bb221fe94255!6m1!1e1" TargetMode="External"/><Relationship Id="rId9"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hyperlink" Target="https://www.google.ru/maps/place/Archaeological+Site+of+Olympia/@37.638463,21.6211249,15z/data=!4m2!3m1!1s0x136092ef583187f3:0x998b4c652e12df7!6m1!1e1"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hyperlink" Target="https://www.google.ru/maps/place/Archaeological+Site+of+Olympia/@37.638463,21.6211249,15z/data=!4m2!3m1!1s0x136092ef583187f3:0x998b4c652e12df7!6m1!1e1" TargetMode="External"/><Relationship Id="rId7"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slide" Target="slide4.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hyperlink" Target="https://www.google.ru/maps/place/%D0%9C%D0%B8%D1%81%D1%82%D1%80%D0%B0+231+00,+%D0%93%D1%80%D0%B5%D1%86%D0%B8%D1%8F/@37.0697141,22.2358094,11z/data=!4m2!3m1!1s0x1361cc1072536ff3:0x400bd2ce2b99120!6m1!1e1"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slide" Target="slide4.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slide" Target="slide4.xml"/><Relationship Id="rId7"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7.png"/><Relationship Id="rId4" Type="http://schemas.openxmlformats.org/officeDocument/2006/relationships/hyperlink" Target="https://www.google.ru/maps/place/%D0%9C%D0%B8%D1%81%D1%82%D1%80%D0%B0+231+00,+%D0%93%D1%80%D0%B5%D1%86%D0%B8%D1%8F/@37.0697141,22.2358094,11z/data=!4m2!3m1!1s0x1361cc1072536ff3:0x400bd2ce2b99120!6m1!1e1"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google.ru/maps/place/%D0%94%D0%B0%D1%84%D0%BD%D0%B8/@38.015275,23.634982,12z/data=!4m5!1m2!2m1!1z0LzQvtC90LDRgdGC0YvRgNGMINGA0Y_QtNC-0Lwg0YEg0JTQsNGE0L3QuCwgS2VudHJpa29zIFRvbWVhcyBBdGhpbm9uLCDQk9GA0LXRhtC40Y8!3m1!1s0x14a197f8e8119c49:0x719d1054"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hyperlink" Target="https://www.google.ru/maps/place/%D0%9D%D0%B5%D0%B0+%D0%9C%D0%BE%D0%BD%D0%B8+821+00,+%D0%93%D1%80%D0%B5%D1%86%D0%B8%D1%8F/@38.3743966,26.0379981,14z/data=!4m2!3m1!1s0x14bb6770e4fa528d:0xf3ea3801111b86cd!6m1!1e1" TargetMode="External"/><Relationship Id="rId4" Type="http://schemas.openxmlformats.org/officeDocument/2006/relationships/hyperlink" Target="https://www.google.ru/maps/place/%D0%9E%D1%81%D0%B8%D0%BE%D1%81+%D0%9B%D1%83%D0%BA%D0%B0%D1%81+321+00,+%D0%93%D1%80%D0%B5%D1%86%D0%B8%D1%8F/@38.3951789,22.6506253,11.55z/data=!4m2!3m1!1s0x14a0871c38a6b7d9:0x52bc39997e34b404!6m1!1e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ru/maps/place/%D0%94%D0%B5%D0%BB%D0%BE%D1%81,+Mikonos,+%D0%93%D1%80%D0%B5%D1%86%D0%B8%D1%8F/@37.4291964,24.6233172,9z/data=!4m2!3m1!1s0x14a2963b21e6abdf:0xbdad142fbecdc00b!6m1!1e1"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slide" Target="slide4.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slide" Target="slide4.xml"/><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hyperlink" Target="https://www.google.ru/maps/place/%D0%94%D0%B5%D0%BB%D0%BE%D1%81,+Mikonos,+%D0%93%D1%80%D0%B5%D1%86%D0%B8%D1%8F/@37.4291964,24.6233172,9z/data=!4m2!3m1!1s0x14a2963b21e6abdf:0xbdad142fbecdc00b!6m1!1e1" TargetMode="Externa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hyperlink" Target="https://www.google.ru/maps/place/Pythagoreio,+%D0%93%D1%80%D0%B5%D1%86%D0%B8%D1%8F/@37.6903328,26.9068919,13z/data=!4m2!3m1!1s0x14bc3dd3bae69d1f:0xf3df2f3c3a2fec3f!6m1!1e1" TargetMode="External"/><Relationship Id="rId7" Type="http://schemas.openxmlformats.org/officeDocument/2006/relationships/slide" Target="slide4.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hyperlink" Target="https://www.google.ru/maps/place/Samos,+%D0%93%D1%80%D0%B5%D1%86%D0%B8%D1%8F/@37.6764997,26.833011,11z/data=!4m2!3m1!1s0x14bc3f9fd1d780f5:0x4ba91c89f2bbdc7f!6m1!1e1" TargetMode="External"/><Relationship Id="rId4" Type="http://schemas.openxmlformats.org/officeDocument/2006/relationships/hyperlink" Target="https://www.google.ru/maps/place/%D0%93%D0%B5%D1%80%D0%B0%D0%B9%D0%BE%D0%BD+%D0%BD%D0%B0+%D0%BE%D1%81%D1%82%D1%80%D0%BE%D0%B2%D1%96+%D0%A1%D0%B0%D0%BC%D0%BE%D1%81/@37.672261,26.886561,14z/data=!4m2!3m1!1s0x14bc3ea9bfa74f0d:0x277ebec4dffb7e0a!6m1!1e1"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4.jpeg"/><Relationship Id="rId2" Type="http://schemas.openxmlformats.org/officeDocument/2006/relationships/hyperlink" Target="https://www.google.ru/maps/place/Samos,+%D0%93%D1%80%D0%B5%D1%86%D0%B8%D1%8F/@37.6764997,26.833011,11z/data=!4m2!3m1!1s0x14bc3f9fd1d780f5:0x4ba91c89f2bbdc7f!6m1!1e1" TargetMode="Externa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slide" Target="slide4.xml"/></Relationships>
</file>

<file path=ppt/slides/_rels/slide3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7.png"/><Relationship Id="rId4" Type="http://schemas.openxmlformats.org/officeDocument/2006/relationships/hyperlink" Target="https://www.google.ru/maps/place/%D0%92%D0%B5%D1%80%D0%B3%D0%B8%D0%BD%D0%B0+590+31,+%D0%93%D1%80%D0%B5%D1%86%D0%B8%D1%8F/@40.4866964,22.1807667,11z/data=!4m2!3m1!1s0x1357f1f7d72a45f3:0x400bd2ce2b9a330!6m1!1e1"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slide" Target="slide4.xml"/><Relationship Id="rId7"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7.png"/><Relationship Id="rId10" Type="http://schemas.openxmlformats.org/officeDocument/2006/relationships/image" Target="../media/image70.jpeg"/><Relationship Id="rId4" Type="http://schemas.openxmlformats.org/officeDocument/2006/relationships/hyperlink" Target="https://www.google.ru/maps/place/%D0%92%D0%B5%D1%80%D0%B3%D0%B8%D0%BD%D0%B0+590+31,+%D0%93%D1%80%D0%B5%D1%86%D0%B8%D1%8F/@40.4866964,22.1807667,11z/data=!4m2!3m1!1s0x1357f1f7d72a45f3:0x400bd2ce2b9a330!6m1!1e1" TargetMode="External"/><Relationship Id="rId9"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png"/><Relationship Id="rId4" Type="http://schemas.openxmlformats.org/officeDocument/2006/relationships/hyperlink" Target="https://www.google.ru/maps/place/%D0%9C%D0%B8%D0%BA%D0%B5%D0%BD%D1%8B/@37.7308674,22.7517553,1780m/data=!3m1!1e3!4m2!3m1!1s0x14a00266da8e0b59:0x62a883f6112f71f7!6m1!1e1" TargetMode="External"/></Relationships>
</file>

<file path=ppt/slides/_rels/slide3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png"/><Relationship Id="rId4" Type="http://schemas.openxmlformats.org/officeDocument/2006/relationships/hyperlink" Target="https://www.google.ru/maps/place/%D0%A2%D0%B8%D1%80%D0%B8%D0%BD%D1%81/@37.5586137,22.9400719,10z/data=!4m2!3m1!1s0x149ffa72186c1c3d:0x6ef9e6a06cb45e82!6m1!1e1" TargetMode="External"/></Relationships>
</file>

<file path=ppt/slides/_rels/slide3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27.xml"/><Relationship Id="rId18" Type="http://schemas.openxmlformats.org/officeDocument/2006/relationships/slide" Target="slide37.xml"/><Relationship Id="rId3" Type="http://schemas.openxmlformats.org/officeDocument/2006/relationships/image" Target="../media/image6.gif"/><Relationship Id="rId7" Type="http://schemas.openxmlformats.org/officeDocument/2006/relationships/slide" Target="slide12.xml"/><Relationship Id="rId12" Type="http://schemas.openxmlformats.org/officeDocument/2006/relationships/slide" Target="slide24.xml"/><Relationship Id="rId17" Type="http://schemas.openxmlformats.org/officeDocument/2006/relationships/slide" Target="slide35.xml"/><Relationship Id="rId2" Type="http://schemas.openxmlformats.org/officeDocument/2006/relationships/notesSlide" Target="../notesSlides/notesSlide4.xml"/><Relationship Id="rId16" Type="http://schemas.openxmlformats.org/officeDocument/2006/relationships/slide" Target="slide33.xml"/><Relationship Id="rId20" Type="http://schemas.openxmlformats.org/officeDocument/2006/relationships/slide" Target="slide42.xml"/><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slide" Target="slide21.xml"/><Relationship Id="rId5" Type="http://schemas.openxmlformats.org/officeDocument/2006/relationships/slide" Target="slide7.xml"/><Relationship Id="rId15" Type="http://schemas.openxmlformats.org/officeDocument/2006/relationships/slide" Target="slide31.xml"/><Relationship Id="rId10" Type="http://schemas.openxmlformats.org/officeDocument/2006/relationships/slide" Target="slide19.xml"/><Relationship Id="rId19" Type="http://schemas.openxmlformats.org/officeDocument/2006/relationships/slide" Target="slide40.xml"/><Relationship Id="rId4" Type="http://schemas.openxmlformats.org/officeDocument/2006/relationships/slide" Target="slide5.xml"/><Relationship Id="rId9" Type="http://schemas.openxmlformats.org/officeDocument/2006/relationships/slide" Target="slide17.xml"/><Relationship Id="rId14" Type="http://schemas.openxmlformats.org/officeDocument/2006/relationships/slide" Target="slide29.xml"/></Relationships>
</file>

<file path=ppt/slides/_rels/slide40.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hyperlink" Target="https://www.google.ru/maps/place/Monastery+of+Saint+John+the+Theologian/@37.3091681,26.5453899,906m/data=!3m2!1e3!4b1!4m2!3m1!1s0x0000000000000000:0x833ed3d7f306af47!6m1!1e1" TargetMode="External"/><Relationship Id="rId7" Type="http://schemas.openxmlformats.org/officeDocument/2006/relationships/slide" Target="slide4.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hyperlink" Target="https://www.google.ru/maps/place/Patmos,+%D0%93%D1%80%D0%B5%D1%86%D0%B8%D1%8F/@37.3105218,26.5459319,1791m/data=!3m1!1e3!4m2!3m1!1s0x14bda50db4bd8ab5:0xc4ed84fc66418137!6m1!1e1" TargetMode="External"/><Relationship Id="rId4" Type="http://schemas.openxmlformats.org/officeDocument/2006/relationships/hyperlink" Target="https://www.google.ru/maps/place/%D0%9F%D0%B5%D1%89%D0%B5%D1%80%D0%B0+%D0%90%D0%BF%D0%BE%D0%BA%D0%B0%D0%BB%D0%B8%D0%BF%D1%81%D0%B8%D1%81%D0%B0/@37.3091681,26.5432027,1816m/data=!3m1!1e3!4m6!1m3!3m2!1s0x0000000000000000:0x833ed3d7f306af47!2sMonastery+of+Sai"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slide" Target="slide4.xml"/><Relationship Id="rId3" Type="http://schemas.openxmlformats.org/officeDocument/2006/relationships/image" Target="../media/image79.jpeg"/><Relationship Id="rId7" Type="http://schemas.openxmlformats.org/officeDocument/2006/relationships/image" Target="../media/image83.jpeg"/><Relationship Id="rId12"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82.jpeg"/><Relationship Id="rId11" Type="http://schemas.openxmlformats.org/officeDocument/2006/relationships/hyperlink" Target="https://www.google.ru/maps/place/Patmos,+%D0%93%D1%80%D0%B5%D1%86%D0%B8%D1%8F/@37.3105218,26.5459319,1791m/data=!3m1!1e3!4m2!3m1!1s0x14bda50db4bd8ab5:0xc4ed84fc66418137!6m1!1e1" TargetMode="External"/><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s>
</file>

<file path=ppt/slides/_rels/slide42.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hyperlink" Target="https://www.google.ru/maps/place/Palaiokastritsa,+%D0%93%D1%80%D0%B5%D1%86%D0%B8%D1%8F/@39.6701488,19.6978026,15z/data=!4m7!1m4!3m3!1s0x135b5123623124bf:0x1008b2453a772039!2sMonastery+of+Paleokastritsa!3b1!3m1!1s0x135b5093376e95c5:0x0400bd2ce2b994a0!6m1!1e" TargetMode="External"/><Relationship Id="rId7" Type="http://schemas.openxmlformats.org/officeDocument/2006/relationships/slide" Target="slide4.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hyperlink" Target="https://www.google.ru/maps/place/%D0%9A%D0%BE%D1%80%D1%84%D1%83,+%D0%93%D1%80%D0%B5%D1%86%D0%B8%D1%8F/@39.5681942,19.9229613,11z/data=!4m2!3m1!1s0x135b5eddaa2d0a7f:0x19414e6a72b21d0!6m1!1e1" TargetMode="External"/><Relationship Id="rId4" Type="http://schemas.openxmlformats.org/officeDocument/2006/relationships/hyperlink" Target="https://www.google.ru/maps/place/Achilleion/@39.532467,19.8519265,12.01z/data=!4m6!1m3!3m2!1s0x135b5fa0f2680e9b:0xf94b0ff84cee869b!2sAchilleion!3m1!1s0x135b5fa0f2680e9b:0xf94b0ff84cee869b!6m1!1e1"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hyperlink" Target="https://www.google.ru/maps/place/%D0%9A%D0%BE%D1%80%D1%84%D1%83,+%D0%93%D1%80%D0%B5%D1%86%D0%B8%D1%8F/@39.5681942,19.9229613,11z/data=!4m2!3m1!1s0x135b5eddaa2d0a7f:0x19414e6a72b21d0!6m1!1e1" TargetMode="External"/><Relationship Id="rId7" Type="http://schemas.openxmlformats.org/officeDocument/2006/relationships/image" Target="../media/image89.jpeg"/><Relationship Id="rId12" Type="http://schemas.openxmlformats.org/officeDocument/2006/relationships/image" Target="../media/image94.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slide" Target="slide4.xml"/><Relationship Id="rId10" Type="http://schemas.openxmlformats.org/officeDocument/2006/relationships/image" Target="../media/image92.jpeg"/><Relationship Id="rId4" Type="http://schemas.openxmlformats.org/officeDocument/2006/relationships/image" Target="../media/image7.png"/><Relationship Id="rId9" Type="http://schemas.openxmlformats.org/officeDocument/2006/relationships/image" Target="../media/image91.jpeg"/></Relationships>
</file>

<file path=ppt/slides/_rels/slide4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ru/maps/place/%D0%A5%D1%80%D0%B0%D0%BC+%D0%90%D0%BF%D0%BE%D0%BB%D0%BB%D0%BE%D0%BD%D0%B0+%D0%B2+%D0%91%D0%B0%D1%81%D1%81%D0%B0%D1%85/@37.4293663,17.4190056,6z/data=!4m2!3m1!1s0x136058523bf01ced:0xd6f8a6c444b6fa1c"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slide" Target="slide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7.png"/><Relationship Id="rId4" Type="http://schemas.openxmlformats.org/officeDocument/2006/relationships/hyperlink" Target="https://www.google.ru/maps/place/%D0%A5%D1%80%D0%B0%D0%BC+%D0%90%D0%BF%D0%BE%D0%BB%D0%BB%D0%BE%D0%BD%D0%B0+%D0%B2+%D0%91%D0%B0%D1%81%D1%81%D0%B0%D1%85/@37.4293663,17.4190056,6z/data=!4m2!3m1!1s0x136058523bf01ced:0xd6f8a6c444b6fa1c"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google.ru/maps/place/%D0%94%D0%B5%D0%BB%D1%8C%D1%84%D1%8B/@38.9977973,23.2448461,6.99z/data=!4m2!3m1!1s0x135f795df629b6f1:0xca3bdfa3b97e9054!6m1!1e1"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slide" Target="slide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hyperlink" Target="https://www.google.ru/maps/place/%CE%98%CF%8C%CE%BB%CE%BF%CF%82/@38.4742841,22.4468158,11.97z/data=!4m2!3m1!1s0x135f795b963921cd:0xc636a370f7f16549" TargetMode="External"/><Relationship Id="rId3" Type="http://schemas.openxmlformats.org/officeDocument/2006/relationships/image" Target="../media/image6.gif"/><Relationship Id="rId7" Type="http://schemas.openxmlformats.org/officeDocument/2006/relationships/hyperlink" Target="https://www.google.ru/maps/place/Delphi+Stadium/@38.4806563,22.2186346,10z/data=!4m2!3m1!1s0x135f7967227fe07b:0x406f38f5012871fc!6m1!1e1"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google.ru/maps/place/Ancient+Theatre/@38.4823817,22.2138238,9.96z/data=!4m7!1m4!3m3!1s0x135f795df629b6f1:0xca3bdfa3b97e9054!2z0JTQtdC70YzRhNGL!3b1!3m1!1s0x0000000000000000:0xe6615a9cc04930a4!6m1!1e1" TargetMode="External"/><Relationship Id="rId11" Type="http://schemas.openxmlformats.org/officeDocument/2006/relationships/image" Target="../media/image7.png"/><Relationship Id="rId5" Type="http://schemas.openxmlformats.org/officeDocument/2006/relationships/hyperlink" Target="https://www.google.ru/maps/place/Treasury+of+Athens/@38.480581,22.497705,17z/data=!4m2!3m1!1s0x135f795d92a1e295:0x2a886a631b068485" TargetMode="External"/><Relationship Id="rId10" Type="http://schemas.openxmlformats.org/officeDocument/2006/relationships/hyperlink" Target="https://www.google.ru/maps/place/%D0%94%D0%B5%D0%BB%D1%8C%D1%84%D1%8B/@38.9977973,23.2448461,6.99z/data=!4m2!3m1!1s0x135f795df629b6f1:0xca3bdfa3b97e9054!6m1!1e1" TargetMode="External"/><Relationship Id="rId4" Type="http://schemas.openxmlformats.org/officeDocument/2006/relationships/hyperlink" Target="https://www.google.ru/maps/place/Temple+of+Apollo+at+Delphi/@38.4822627,22.4311736,12z/data=!4m6!1m3!3m2!1s0x135f795df629b6f1:0xca3bdfa3b97e9054!2z0JTQtdC70YzRhNGL!3m1!1s0x0000000000000000:0x08f8b1b0a7341450" TargetMode="External"/><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jpeg"/><Relationship Id="rId7" Type="http://schemas.openxmlformats.org/officeDocument/2006/relationships/hyperlink" Target="https://www.google.ru/maps/place/%D0%94%D0%B5%D0%BB%D1%8C%D1%84%D1%8B/@38.9977973,23.2448461,6.99z/data=!4m2!3m1!1s0x135f795df629b6f1:0xca3bdfa3b97e9054!6m1!1e1"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3.jpeg"/><Relationship Id="rId10" Type="http://schemas.openxmlformats.org/officeDocument/2006/relationships/image" Target="../media/image14.jpeg"/><Relationship Id="rId4" Type="http://schemas.openxmlformats.org/officeDocument/2006/relationships/image" Target="../media/image12.jpeg"/><Relationship Id="rId9"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87-3200x1200.jpg"/>
          <p:cNvPicPr>
            <a:picLocks noChangeAspect="1"/>
          </p:cNvPicPr>
          <p:nvPr/>
        </p:nvPicPr>
        <p:blipFill>
          <a:blip r:embed="rId3" cstate="print"/>
          <a:srcRect l="20744" r="30086" b="2439"/>
          <a:stretch>
            <a:fillRect/>
          </a:stretch>
        </p:blipFill>
        <p:spPr>
          <a:xfrm>
            <a:off x="0" y="0"/>
            <a:ext cx="9217024" cy="6858000"/>
          </a:xfrm>
          <a:prstGeom prst="rect">
            <a:avLst/>
          </a:prstGeom>
        </p:spPr>
      </p:pic>
      <p:pic>
        <p:nvPicPr>
          <p:cNvPr id="6" name="Рисунок 5" descr="Греция4.png"/>
          <p:cNvPicPr>
            <a:picLocks noChangeAspect="1"/>
          </p:cNvPicPr>
          <p:nvPr/>
        </p:nvPicPr>
        <p:blipFill>
          <a:blip r:embed="rId4" cstate="print"/>
          <a:stretch>
            <a:fillRect/>
          </a:stretch>
        </p:blipFill>
        <p:spPr>
          <a:xfrm>
            <a:off x="9468544" y="188640"/>
            <a:ext cx="8001000" cy="2819400"/>
          </a:xfrm>
          <a:prstGeom prst="rect">
            <a:avLst/>
          </a:prstGeom>
        </p:spPr>
      </p:pic>
      <p:pic>
        <p:nvPicPr>
          <p:cNvPr id="5" name="Рисунок 4" descr="Греция5.png"/>
          <p:cNvPicPr>
            <a:picLocks noChangeAspect="1"/>
          </p:cNvPicPr>
          <p:nvPr/>
        </p:nvPicPr>
        <p:blipFill>
          <a:blip r:embed="rId5" cstate="print"/>
          <a:stretch>
            <a:fillRect/>
          </a:stretch>
        </p:blipFill>
        <p:spPr>
          <a:xfrm>
            <a:off x="1" y="4077072"/>
            <a:ext cx="9143999" cy="1964531"/>
          </a:xfrm>
          <a:prstGeom prst="rect">
            <a:avLst/>
          </a:prstGeom>
        </p:spPr>
      </p:pic>
      <p:sp>
        <p:nvSpPr>
          <p:cNvPr id="7" name="TextBox 6"/>
          <p:cNvSpPr txBox="1"/>
          <p:nvPr/>
        </p:nvSpPr>
        <p:spPr>
          <a:xfrm>
            <a:off x="179512" y="260648"/>
            <a:ext cx="8856984" cy="3139321"/>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ru-RU" sz="6600" b="1" spc="150" dirty="0" smtClean="0">
                <a:ln w="11430"/>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path path="shape">
                    <a:fillToRect l="50000" t="50000" r="50000" b="50000"/>
                  </a:path>
                  <a:tileRect/>
                </a:gradFill>
                <a:effectLst>
                  <a:glow rad="101600">
                    <a:schemeClr val="accent1">
                      <a:satMod val="175000"/>
                      <a:alpha val="40000"/>
                    </a:schemeClr>
                  </a:glow>
                  <a:outerShdw blurRad="50800" dist="38100" dir="8100000" algn="tr" rotWithShape="0">
                    <a:prstClr val="black">
                      <a:alpha val="40000"/>
                    </a:prstClr>
                  </a:outerShdw>
                </a:effectLst>
                <a:latin typeface="AGOpus" pitchFamily="2" charset="0"/>
              </a:rPr>
              <a:t>ОБЪЕКТЫ </a:t>
            </a:r>
          </a:p>
          <a:p>
            <a:pPr algn="ctr"/>
            <a:r>
              <a:rPr lang="ru-RU" sz="6600" b="1" spc="150" dirty="0" smtClean="0">
                <a:ln w="11430"/>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path path="shape">
                    <a:fillToRect l="50000" t="50000" r="50000" b="50000"/>
                  </a:path>
                  <a:tileRect/>
                </a:gradFill>
                <a:effectLst>
                  <a:glow rad="101600">
                    <a:schemeClr val="accent1">
                      <a:satMod val="175000"/>
                      <a:alpha val="40000"/>
                    </a:schemeClr>
                  </a:glow>
                  <a:outerShdw blurRad="50800" dist="38100" dir="8100000" algn="tr" rotWithShape="0">
                    <a:prstClr val="black">
                      <a:alpha val="40000"/>
                    </a:prstClr>
                  </a:outerShdw>
                </a:effectLst>
                <a:latin typeface="AGOpus" pitchFamily="2" charset="0"/>
              </a:rPr>
              <a:t>ВСЕМИРНОГО </a:t>
            </a:r>
            <a:r>
              <a:rPr lang="en-US" sz="6600" b="1" spc="150" dirty="0" smtClean="0">
                <a:ln w="11430"/>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path path="shape">
                    <a:fillToRect l="50000" t="50000" r="50000" b="50000"/>
                  </a:path>
                  <a:tileRect/>
                </a:gradFill>
                <a:effectLst>
                  <a:glow rad="101600">
                    <a:schemeClr val="accent1">
                      <a:satMod val="175000"/>
                      <a:alpha val="40000"/>
                    </a:schemeClr>
                  </a:glow>
                  <a:outerShdw blurRad="50800" dist="38100" dir="8100000" algn="tr" rotWithShape="0">
                    <a:prstClr val="black">
                      <a:alpha val="40000"/>
                    </a:prstClr>
                  </a:outerShdw>
                </a:effectLst>
                <a:latin typeface="AGOpus" pitchFamily="2" charset="0"/>
              </a:rPr>
              <a:t> </a:t>
            </a:r>
            <a:r>
              <a:rPr lang="ru-RU" sz="6600" b="1" spc="150" dirty="0" smtClean="0">
                <a:ln w="11430"/>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path path="shape">
                    <a:fillToRect l="50000" t="50000" r="50000" b="50000"/>
                  </a:path>
                  <a:tileRect/>
                </a:gradFill>
                <a:effectLst>
                  <a:glow rad="101600">
                    <a:schemeClr val="accent1">
                      <a:satMod val="175000"/>
                      <a:alpha val="40000"/>
                    </a:schemeClr>
                  </a:glow>
                  <a:outerShdw blurRad="50800" dist="38100" dir="8100000" algn="tr" rotWithShape="0">
                    <a:prstClr val="black">
                      <a:alpha val="40000"/>
                    </a:prstClr>
                  </a:outerShdw>
                </a:effectLst>
                <a:latin typeface="AGOpus" pitchFamily="2" charset="0"/>
              </a:rPr>
              <a:t>НАСЛЕДИЯ</a:t>
            </a:r>
            <a:r>
              <a:rPr lang="en-US" sz="6600" b="1" spc="150" dirty="0" smtClean="0">
                <a:ln w="11430"/>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path path="shape">
                    <a:fillToRect l="50000" t="50000" r="50000" b="50000"/>
                  </a:path>
                  <a:tileRect/>
                </a:gradFill>
                <a:effectLst>
                  <a:glow rad="101600">
                    <a:schemeClr val="accent1">
                      <a:satMod val="175000"/>
                      <a:alpha val="40000"/>
                    </a:schemeClr>
                  </a:glow>
                  <a:outerShdw blurRad="50800" dist="38100" dir="8100000" algn="tr" rotWithShape="0">
                    <a:prstClr val="black">
                      <a:alpha val="40000"/>
                    </a:prstClr>
                  </a:outerShdw>
                </a:effectLst>
                <a:latin typeface="AGOpus" pitchFamily="2" charset="0"/>
              </a:rPr>
              <a:t> </a:t>
            </a:r>
            <a:r>
              <a:rPr lang="ru-RU" sz="6600" b="1" spc="150" dirty="0" smtClean="0">
                <a:ln w="11430"/>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path path="shape">
                    <a:fillToRect l="50000" t="50000" r="50000" b="50000"/>
                  </a:path>
                  <a:tileRect/>
                </a:gradFill>
                <a:effectLst>
                  <a:glow rad="101600">
                    <a:schemeClr val="accent1">
                      <a:satMod val="175000"/>
                      <a:alpha val="40000"/>
                    </a:schemeClr>
                  </a:glow>
                  <a:outerShdw blurRad="50800" dist="38100" dir="8100000" algn="tr" rotWithShape="0">
                    <a:prstClr val="black">
                      <a:alpha val="40000"/>
                    </a:prstClr>
                  </a:outerShdw>
                </a:effectLst>
                <a:latin typeface="AGOpus" pitchFamily="2" charset="0"/>
              </a:rPr>
              <a:t>ЮНЕСКО</a:t>
            </a:r>
            <a:endParaRPr lang="ru-RU" sz="6600" b="1" spc="150" dirty="0">
              <a:ln w="11430"/>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path path="shape">
                  <a:fillToRect l="50000" t="50000" r="50000" b="50000"/>
                </a:path>
                <a:tileRect/>
              </a:gradFill>
              <a:effectLst>
                <a:glow rad="101600">
                  <a:schemeClr val="accent1">
                    <a:satMod val="175000"/>
                    <a:alpha val="40000"/>
                  </a:schemeClr>
                </a:glow>
                <a:outerShdw blurRad="50800" dist="38100" dir="8100000" algn="tr" rotWithShape="0">
                  <a:prstClr val="black">
                    <a:alpha val="40000"/>
                  </a:prstClr>
                </a:outerShdw>
              </a:effectLst>
              <a:latin typeface="AGOpus"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1500"/>
                                  </p:stCondLst>
                                  <p:childTnLst>
                                    <p:animMotion origin="layout" path="M -2.22045E-16 3.87694E-6 L -0.92969 0.00439 " pathEditMode="relative" rAng="0" ptsTypes="AA">
                                      <p:cBhvr>
                                        <p:cTn id="6" dur="2000" fill="hold"/>
                                        <p:tgtEl>
                                          <p:spTgt spid="6"/>
                                        </p:tgtEl>
                                        <p:attrNameLst>
                                          <p:attrName>ppt_x</p:attrName>
                                          <p:attrName>ppt_y</p:attrName>
                                        </p:attrNameLst>
                                      </p:cBhvr>
                                      <p:rCtr x="-46500" y="200"/>
                                    </p:animMotion>
                                  </p:childTnLst>
                                </p:cTn>
                              </p:par>
                            </p:childTnLst>
                          </p:cTn>
                        </p:par>
                        <p:par>
                          <p:cTn id="7" fill="hold">
                            <p:stCondLst>
                              <p:cond delay="3500"/>
                            </p:stCondLst>
                            <p:childTnLst>
                              <p:par>
                                <p:cTn id="8" presetID="10"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par>
                          <p:cTn id="11" fill="hold">
                            <p:stCondLst>
                              <p:cond delay="5500"/>
                            </p:stCondLst>
                            <p:childTnLst>
                              <p:par>
                                <p:cTn id="12" presetID="55" presetClass="exit" presetSubtype="0" fill="hold" nodeType="afterEffect">
                                  <p:stCondLst>
                                    <p:cond delay="1500"/>
                                  </p:stCondLst>
                                  <p:childTnLst>
                                    <p:anim calcmode="lin" valueType="num">
                                      <p:cBhvr>
                                        <p:cTn id="13" dur="1000"/>
                                        <p:tgtEl>
                                          <p:spTgt spid="6"/>
                                        </p:tgtEl>
                                        <p:attrNameLst>
                                          <p:attrName>ppt_w</p:attrName>
                                        </p:attrNameLst>
                                      </p:cBhvr>
                                      <p:tavLst>
                                        <p:tav tm="0">
                                          <p:val>
                                            <p:strVal val="ppt_w"/>
                                          </p:val>
                                        </p:tav>
                                        <p:tav tm="100000">
                                          <p:val>
                                            <p:strVal val="ppt_w*0.70"/>
                                          </p:val>
                                        </p:tav>
                                      </p:tavLst>
                                    </p:anim>
                                    <p:anim calcmode="lin" valueType="num">
                                      <p:cBhvr>
                                        <p:cTn id="14" dur="1000"/>
                                        <p:tgtEl>
                                          <p:spTgt spid="6"/>
                                        </p:tgtEl>
                                        <p:attrNameLst>
                                          <p:attrName>ppt_h</p:attrName>
                                        </p:attrNameLst>
                                      </p:cBhvr>
                                      <p:tavLst>
                                        <p:tav tm="0">
                                          <p:val>
                                            <p:strVal val="ppt_h"/>
                                          </p:val>
                                        </p:tav>
                                        <p:tav tm="100000">
                                          <p:val>
                                            <p:strVal val="ppt_h"/>
                                          </p:val>
                                        </p:tav>
                                      </p:tavLst>
                                    </p:anim>
                                    <p:animEffect transition="out" filter="fade">
                                      <p:cBhvr>
                                        <p:cTn id="15" dur="1000"/>
                                        <p:tgtEl>
                                          <p:spTgt spid="6"/>
                                        </p:tgtEl>
                                      </p:cBhvr>
                                    </p:animEffect>
                                    <p:set>
                                      <p:cBhvr>
                                        <p:cTn id="16" dur="1" fill="hold">
                                          <p:stCondLst>
                                            <p:cond delay="999"/>
                                          </p:stCondLst>
                                        </p:cTn>
                                        <p:tgtEl>
                                          <p:spTgt spid="6"/>
                                        </p:tgtEl>
                                        <p:attrNameLst>
                                          <p:attrName>style.visibility</p:attrName>
                                        </p:attrNameLst>
                                      </p:cBhvr>
                                      <p:to>
                                        <p:strVal val="hidden"/>
                                      </p:to>
                                    </p:set>
                                  </p:childTnLst>
                                </p:cTn>
                              </p:par>
                              <p:par>
                                <p:cTn id="17" presetID="16" presetClass="entr" presetSubtype="37" fill="hold" grpId="0" nodeType="withEffect">
                                  <p:stCondLst>
                                    <p:cond delay="150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Афинский Акрополь</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1987</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TextBox 2"/>
          <p:cNvSpPr txBox="1"/>
          <p:nvPr/>
        </p:nvSpPr>
        <p:spPr>
          <a:xfrm>
            <a:off x="1475656" y="3140968"/>
            <a:ext cx="7416824" cy="3139321"/>
          </a:xfrm>
          <a:prstGeom prst="rect">
            <a:avLst/>
          </a:prstGeom>
          <a:noFill/>
        </p:spPr>
        <p:txBody>
          <a:bodyPr wrap="square" rtlCol="0">
            <a:spAutoFit/>
          </a:bodyPr>
          <a:lstStyle/>
          <a:p>
            <a:pPr algn="just"/>
            <a:r>
              <a:rPr lang="ru-RU" sz="1050" dirty="0" smtClean="0"/>
              <a:t>Священный холм Афин приумножал свои богатства силами влиятельных личностей того времени, включая правителей </a:t>
            </a:r>
            <a:r>
              <a:rPr lang="ru-RU" sz="1050" dirty="0" err="1" smtClean="0"/>
              <a:t>Пергамона</a:t>
            </a:r>
            <a:r>
              <a:rPr lang="ru-RU" sz="1050" dirty="0" smtClean="0"/>
              <a:t>, </a:t>
            </a:r>
            <a:r>
              <a:rPr lang="ru-RU" sz="1050" dirty="0" err="1" smtClean="0"/>
              <a:t>Каппадокии</a:t>
            </a:r>
            <a:r>
              <a:rPr lang="ru-RU" sz="1050" dirty="0" smtClean="0"/>
              <a:t> и Египта, римских императоров, таких как Клавдий и </a:t>
            </a:r>
            <a:r>
              <a:rPr lang="ru-RU" sz="1050" dirty="0" err="1" smtClean="0"/>
              <a:t>Адриан</a:t>
            </a:r>
            <a:r>
              <a:rPr lang="ru-RU" sz="1050" dirty="0" smtClean="0"/>
              <a:t>, а также богатых граждан, таких, например, как Ирод Аттический, учитель Марка </a:t>
            </a:r>
            <a:r>
              <a:rPr lang="ru-RU" sz="1050" dirty="0" err="1" smtClean="0"/>
              <a:t>Аврелия</a:t>
            </a:r>
            <a:r>
              <a:rPr lang="ru-RU" sz="1050" dirty="0" smtClean="0"/>
              <a:t>.  </a:t>
            </a:r>
          </a:p>
          <a:p>
            <a:pPr algn="just"/>
            <a:endParaRPr lang="ru-RU" sz="300" dirty="0" smtClean="0"/>
          </a:p>
          <a:p>
            <a:pPr algn="just"/>
            <a:r>
              <a:rPr lang="ru-RU" sz="1050" dirty="0" smtClean="0"/>
              <a:t>Первый серьёзный ущерб культурному наследию Акрополя был нанесён во время набега </a:t>
            </a:r>
            <a:r>
              <a:rPr lang="ru-RU" sz="1050" dirty="0" err="1" smtClean="0"/>
              <a:t>эрулов</a:t>
            </a:r>
            <a:r>
              <a:rPr lang="ru-RU" sz="1050" dirty="0" smtClean="0"/>
              <a:t> в 267 году нашей эры. С этого момента, не считая редких периодов затишья, памятники и сама территория Акрополя подвергались многочисленным разрушениям. Византийцы превратили храмы в церкви, а их культурные ценности вывезли в Константинополь.</a:t>
            </a:r>
          </a:p>
          <a:p>
            <a:pPr algn="just"/>
            <a:endParaRPr lang="ru-RU" sz="300" dirty="0" smtClean="0"/>
          </a:p>
          <a:p>
            <a:pPr algn="just"/>
            <a:r>
              <a:rPr lang="ru-RU" sz="1050" dirty="0" smtClean="0"/>
              <a:t>После турецкого завоевания в 1456 году храм стал мечетью, а </a:t>
            </a:r>
            <a:r>
              <a:rPr lang="ru-RU" sz="1050" dirty="0" err="1" smtClean="0"/>
              <a:t>Эрехтейон</a:t>
            </a:r>
            <a:r>
              <a:rPr lang="ru-RU" sz="1050" dirty="0" smtClean="0"/>
              <a:t> использовали время от времени в качестве гарема турецкого правителя. Самым трагическим годом стал 1687-ой, когда во время осады Акрополя Венецианской армией Парфенон, который использовался турками в качестве порохового склада, был взорван  после попадания в него пушечного ядра. В </a:t>
            </a:r>
            <a:r>
              <a:rPr lang="en-US" sz="1050" dirty="0" smtClean="0"/>
              <a:t>XIX</a:t>
            </a:r>
            <a:r>
              <a:rPr lang="ru-RU" sz="1050" dirty="0" smtClean="0"/>
              <a:t> веке с официального разрешения турецкого султана лорд </a:t>
            </a:r>
            <a:r>
              <a:rPr lang="ru-RU" sz="1050" dirty="0" err="1" smtClean="0"/>
              <a:t>Элгин</a:t>
            </a:r>
            <a:r>
              <a:rPr lang="ru-RU" sz="1050" dirty="0" smtClean="0"/>
              <a:t>, посол короля Англии в Оттоманской Порте, довершил разграбление Акрополя, вывезя из него мраморные скульптуры и барельефы. </a:t>
            </a:r>
            <a:endParaRPr lang="en-US" sz="1050" dirty="0" smtClean="0"/>
          </a:p>
          <a:p>
            <a:pPr algn="just"/>
            <a:endParaRPr lang="en-US" sz="300" dirty="0" smtClean="0"/>
          </a:p>
          <a:p>
            <a:pPr algn="just"/>
            <a:r>
              <a:rPr lang="ru-RU" sz="1050" dirty="0" smtClean="0"/>
              <a:t>В ходе реставрационных работ, в основном в конце XIX века, был восстановлен древний облик Акрополя: ликвидирована вся поздняя застройка на его территории, заново выложен храм Ники </a:t>
            </a:r>
            <a:r>
              <a:rPr lang="ru-RU" sz="1050" dirty="0" err="1" smtClean="0"/>
              <a:t>Аптерос</a:t>
            </a:r>
            <a:r>
              <a:rPr lang="ru-RU" sz="1050" dirty="0" smtClean="0"/>
              <a:t>. Рельефы и скульптуры храмов Акрополя находятся в Британском музее, в Лувре и Музее Акрополя. Остававшиеся под открытым небом скульптуры сейчас заменены копиями. После столетий раскопок и восстановительных работ, Акрополь стал рабочей площадкой для применения инновационных технологий по консервации исторических памятников, находящихся под открытым небом. Целью данных работ является сохранение мраморного наследия, которому был нанесен значительный ущерб</a:t>
            </a:r>
            <a:r>
              <a:rPr lang="en-US" sz="1050" dirty="0" smtClean="0"/>
              <a:t> </a:t>
            </a:r>
            <a:r>
              <a:rPr lang="ru-RU" sz="1050" dirty="0" smtClean="0"/>
              <a:t>из-за сильного атмосферного загрязнения.</a:t>
            </a:r>
            <a:endParaRPr lang="ru-RU" sz="1050" dirty="0"/>
          </a:p>
        </p:txBody>
      </p:sp>
      <p:pic>
        <p:nvPicPr>
          <p:cNvPr id="4" name="Рисунок 3" descr="шарик.png">
            <a:hlinkClick r:id="rId3" tooltip="Щёлкните для просмотра Gogle-карт, панорам и фото"/>
          </p:cNvPr>
          <p:cNvPicPr>
            <a:picLocks noChangeAspect="1"/>
          </p:cNvPicPr>
          <p:nvPr/>
        </p:nvPicPr>
        <p:blipFill>
          <a:blip r:embed="rId4" cstate="print"/>
          <a:stretch>
            <a:fillRect/>
          </a:stretch>
        </p:blipFill>
        <p:spPr>
          <a:xfrm>
            <a:off x="107504" y="5085184"/>
            <a:ext cx="899592" cy="1001546"/>
          </a:xfrm>
          <a:prstGeom prst="rect">
            <a:avLst/>
          </a:prstGeom>
        </p:spPr>
      </p:pic>
      <p:sp>
        <p:nvSpPr>
          <p:cNvPr id="5" name="TextBox 4"/>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sp>
        <p:nvSpPr>
          <p:cNvPr id="7" name="TextBox 6">
            <a:hlinkClick r:id="rId5"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pic>
        <p:nvPicPr>
          <p:cNvPr id="9" name="Рисунок 8" descr="3D.png">
            <a:hlinkClick r:id="rId6" tooltip="3D-панорама c возможностью автовращения"/>
          </p:cNvPr>
          <p:cNvPicPr>
            <a:picLocks noChangeAspect="1"/>
          </p:cNvPicPr>
          <p:nvPr/>
        </p:nvPicPr>
        <p:blipFill>
          <a:blip r:embed="rId7" cstate="print"/>
          <a:stretch>
            <a:fillRect/>
          </a:stretch>
        </p:blipFill>
        <p:spPr>
          <a:xfrm>
            <a:off x="179512" y="2708920"/>
            <a:ext cx="720080" cy="643271"/>
          </a:xfrm>
          <a:prstGeom prst="rect">
            <a:avLst/>
          </a:prstGeom>
        </p:spPr>
      </p:pic>
      <p:sp>
        <p:nvSpPr>
          <p:cNvPr id="10" name="Прямоугольник 9"/>
          <p:cNvSpPr/>
          <p:nvPr/>
        </p:nvSpPr>
        <p:spPr>
          <a:xfrm>
            <a:off x="1475656" y="1556792"/>
            <a:ext cx="5616624" cy="1354217"/>
          </a:xfrm>
          <a:prstGeom prst="rect">
            <a:avLst/>
          </a:prstGeom>
        </p:spPr>
        <p:txBody>
          <a:bodyPr wrap="square">
            <a:spAutoFit/>
          </a:bodyPr>
          <a:lstStyle/>
          <a:p>
            <a:pPr algn="just"/>
            <a:r>
              <a:rPr lang="ru-RU" sz="1000" b="1" cap="all" dirty="0" smtClean="0"/>
              <a:t>Афинский Акрополь </a:t>
            </a:r>
            <a:r>
              <a:rPr lang="ru-RU" sz="1000" b="1" cap="all" dirty="0" smtClean="0">
                <a:latin typeface="AGOpus"/>
              </a:rPr>
              <a:t>–</a:t>
            </a:r>
            <a:r>
              <a:rPr lang="ru-RU" sz="1000" b="1" cap="all" dirty="0" smtClean="0"/>
              <a:t> </a:t>
            </a:r>
            <a:r>
              <a:rPr lang="ru-RU" sz="1000" dirty="0" smtClean="0"/>
              <a:t>символ Греции, олицетворяющий бессмертный дух древней Эллады, содержащий напоминание о более чем тысячелетнем развитии цивилизации, мифологии и религии, процветавших в Греции, является местом нахождения четырёх величайших шедевров классического древнегреческого искусства – </a:t>
            </a:r>
            <a:r>
              <a:rPr lang="ru-RU" sz="1100" b="1" cap="all" dirty="0" smtClean="0">
                <a:hlinkClick r:id="rId8"/>
              </a:rPr>
              <a:t>Парфенона</a:t>
            </a:r>
            <a:r>
              <a:rPr lang="ru-RU" sz="1100" b="1" dirty="0" smtClean="0"/>
              <a:t>, </a:t>
            </a:r>
            <a:r>
              <a:rPr lang="ru-RU" sz="1100" b="1" cap="all" dirty="0" err="1" smtClean="0">
                <a:hlinkClick r:id="rId9"/>
              </a:rPr>
              <a:t>ПропилеИ</a:t>
            </a:r>
            <a:r>
              <a:rPr lang="ru-RU" sz="1100" b="1" dirty="0" smtClean="0"/>
              <a:t>, </a:t>
            </a:r>
            <a:r>
              <a:rPr lang="ru-RU" sz="1100" b="1" cap="all" dirty="0" err="1" smtClean="0">
                <a:hlinkClick r:id="rId10"/>
              </a:rPr>
              <a:t>Эрехтейона</a:t>
            </a:r>
            <a:r>
              <a:rPr lang="ru-RU" sz="1100" b="1" dirty="0" smtClean="0"/>
              <a:t> и </a:t>
            </a:r>
            <a:r>
              <a:rPr lang="ru-RU" sz="1100" b="1" cap="all" dirty="0" smtClean="0">
                <a:hlinkClick r:id="rId11"/>
              </a:rPr>
              <a:t>храма Афины Паллады</a:t>
            </a:r>
            <a:r>
              <a:rPr lang="ru-RU" sz="1000" dirty="0" smtClean="0"/>
              <a:t>.   Акрополь расположен на скалистом выступе высотой 156 метров, возвышающемся над долиной </a:t>
            </a:r>
            <a:r>
              <a:rPr lang="ru-RU" sz="1000" dirty="0" err="1" smtClean="0"/>
              <a:t>Илиссоса</a:t>
            </a:r>
            <a:r>
              <a:rPr lang="ru-RU" sz="1000" dirty="0" smtClean="0"/>
              <a:t>, площадь которого не превышает трёх гектаров.  Начиная со </a:t>
            </a:r>
            <a:r>
              <a:rPr lang="en-US" sz="1000" dirty="0" smtClean="0"/>
              <a:t>II</a:t>
            </a:r>
            <a:r>
              <a:rPr lang="ru-RU" sz="1000" dirty="0" smtClean="0"/>
              <a:t> века до нашей эры, Акрополь был крепостью, обеспечивавшей безопасность священных храмов и королевских дворцов.</a:t>
            </a:r>
          </a:p>
        </p:txBody>
      </p:sp>
      <p:pic>
        <p:nvPicPr>
          <p:cNvPr id="11" name="Рисунок 10" descr="афины.jpg"/>
          <p:cNvPicPr>
            <a:picLocks noChangeAspect="1"/>
          </p:cNvPicPr>
          <p:nvPr/>
        </p:nvPicPr>
        <p:blipFill>
          <a:blip r:embed="rId12" cstate="print"/>
          <a:stretch>
            <a:fillRect/>
          </a:stretch>
        </p:blipFill>
        <p:spPr>
          <a:xfrm>
            <a:off x="7164288" y="1628800"/>
            <a:ext cx="1721768" cy="1291326"/>
          </a:xfrm>
          <a:prstGeom prst="rect">
            <a:avLst/>
          </a:prstGeom>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Афинский Акрополь</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1987</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3" name="Рисунок 2" descr="afin1.jpg"/>
          <p:cNvPicPr>
            <a:picLocks noChangeAspect="1"/>
          </p:cNvPicPr>
          <p:nvPr/>
        </p:nvPicPr>
        <p:blipFill>
          <a:blip r:embed="rId3" cstate="print"/>
          <a:srcRect r="10200"/>
          <a:stretch>
            <a:fillRect/>
          </a:stretch>
        </p:blipFill>
        <p:spPr>
          <a:xfrm>
            <a:off x="1331640" y="1556792"/>
            <a:ext cx="7704856" cy="5301208"/>
          </a:xfrm>
          <a:prstGeom prst="rect">
            <a:avLst/>
          </a:prstGeom>
        </p:spPr>
      </p:pic>
      <p:pic>
        <p:nvPicPr>
          <p:cNvPr id="4" name="Рисунок 3" descr="af2.jpg"/>
          <p:cNvPicPr>
            <a:picLocks noChangeAspect="1"/>
          </p:cNvPicPr>
          <p:nvPr/>
        </p:nvPicPr>
        <p:blipFill>
          <a:blip r:embed="rId4" cstate="print"/>
          <a:srcRect t="3695" r="15739" b="4386"/>
          <a:stretch>
            <a:fillRect/>
          </a:stretch>
        </p:blipFill>
        <p:spPr>
          <a:xfrm>
            <a:off x="1331640" y="1484784"/>
            <a:ext cx="7704856" cy="5373216"/>
          </a:xfrm>
          <a:prstGeom prst="rect">
            <a:avLst/>
          </a:prstGeom>
        </p:spPr>
      </p:pic>
      <p:pic>
        <p:nvPicPr>
          <p:cNvPr id="5" name="Рисунок 4" descr="шарик.png">
            <a:hlinkClick r:id="rId5" tooltip="Щёлкните для просмотра Gogle-карт, панорам и фото"/>
          </p:cNvPr>
          <p:cNvPicPr>
            <a:picLocks noChangeAspect="1"/>
          </p:cNvPicPr>
          <p:nvPr/>
        </p:nvPicPr>
        <p:blipFill>
          <a:blip r:embed="rId6" cstate="print"/>
          <a:stretch>
            <a:fillRect/>
          </a:stretch>
        </p:blipFill>
        <p:spPr>
          <a:xfrm>
            <a:off x="107504" y="5085184"/>
            <a:ext cx="899592" cy="1001546"/>
          </a:xfrm>
          <a:prstGeom prst="rect">
            <a:avLst/>
          </a:prstGeom>
        </p:spPr>
      </p:pic>
      <p:sp>
        <p:nvSpPr>
          <p:cNvPr id="6" name="TextBox 5"/>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sp>
        <p:nvSpPr>
          <p:cNvPr id="7" name="TextBox 6">
            <a:hlinkClick r:id="rId7"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pic>
        <p:nvPicPr>
          <p:cNvPr id="9" name="Рисунок 8" descr="акрополь афины.jpg"/>
          <p:cNvPicPr>
            <a:picLocks noChangeAspect="1"/>
          </p:cNvPicPr>
          <p:nvPr/>
        </p:nvPicPr>
        <p:blipFill>
          <a:blip r:embed="rId8" cstate="print"/>
          <a:srcRect l="2751" t="3412" r="6069" b="5685"/>
          <a:stretch>
            <a:fillRect/>
          </a:stretch>
        </p:blipFill>
        <p:spPr>
          <a:xfrm>
            <a:off x="1259632" y="1484784"/>
            <a:ext cx="7776864" cy="5373216"/>
          </a:xfrm>
          <a:prstGeom prst="rect">
            <a:avLst/>
          </a:prstGeom>
        </p:spPr>
      </p:pic>
      <p:pic>
        <p:nvPicPr>
          <p:cNvPr id="10" name="Рисунок 9" descr="3D.png">
            <a:hlinkClick r:id="rId9"/>
          </p:cNvPr>
          <p:cNvPicPr>
            <a:picLocks noChangeAspect="1"/>
          </p:cNvPicPr>
          <p:nvPr/>
        </p:nvPicPr>
        <p:blipFill>
          <a:blip r:embed="rId10" cstate="print"/>
          <a:stretch>
            <a:fillRect/>
          </a:stretch>
        </p:blipFill>
        <p:spPr>
          <a:xfrm>
            <a:off x="179512" y="2708920"/>
            <a:ext cx="827584" cy="7393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xit" presetSubtype="0" fill="hold" nodeType="clickEffect">
                                  <p:stCondLst>
                                    <p:cond delay="0"/>
                                  </p:stCondLst>
                                  <p:childTnLst>
                                    <p:anim calcmode="lin" valueType="num">
                                      <p:cBhvr>
                                        <p:cTn id="6" dur="1000"/>
                                        <p:tgtEl>
                                          <p:spTgt spid="3"/>
                                        </p:tgtEl>
                                        <p:attrNameLst>
                                          <p:attrName>ppt_x</p:attrName>
                                        </p:attrNameLst>
                                      </p:cBhvr>
                                      <p:tavLst>
                                        <p:tav tm="0">
                                          <p:val>
                                            <p:strVal val="ppt_x"/>
                                          </p:val>
                                        </p:tav>
                                        <p:tav tm="100000">
                                          <p:val>
                                            <p:strVal val="ppt_x-.2"/>
                                          </p:val>
                                        </p:tav>
                                      </p:tavLst>
                                    </p:anim>
                                    <p:anim calcmode="lin" valueType="num">
                                      <p:cBhvr>
                                        <p:cTn id="7" dur="1000"/>
                                        <p:tgtEl>
                                          <p:spTgt spid="3"/>
                                        </p:tgtEl>
                                        <p:attrNameLst>
                                          <p:attrName>ppt_y</p:attrName>
                                        </p:attrNameLst>
                                      </p:cBhvr>
                                      <p:tavLst>
                                        <p:tav tm="0">
                                          <p:val>
                                            <p:strVal val="ppt_y"/>
                                          </p:val>
                                        </p:tav>
                                        <p:tav tm="100000">
                                          <p:val>
                                            <p:strVal val="ppt_y"/>
                                          </p:val>
                                        </p:tav>
                                      </p:tavLst>
                                    </p:anim>
                                    <p:animEffect transition="out" filter="fade">
                                      <p:cBhvr>
                                        <p:cTn id="8" dur="1000"/>
                                        <p:tgtEl>
                                          <p:spTgt spid="3"/>
                                        </p:tgtEl>
                                      </p:cBhvr>
                                    </p:animEffect>
                                    <p:set>
                                      <p:cBhvr>
                                        <p:cTn id="9" dur="1" fill="hold">
                                          <p:stCondLst>
                                            <p:cond delay="999"/>
                                          </p:stCondLst>
                                        </p:cTn>
                                        <p:tgtEl>
                                          <p:spTgt spid="3"/>
                                        </p:tgtEl>
                                        <p:attrNameLst>
                                          <p:attrName>style.visibility</p:attrName>
                                        </p:attrNameLst>
                                      </p:cBhvr>
                                      <p:to>
                                        <p:strVal val="hidden"/>
                                      </p:to>
                                    </p:se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Археологические памятники </a:t>
            </a:r>
            <a:r>
              <a:rPr lang="ru-RU" sz="2000"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Эпидавра</a:t>
            </a:r>
            <a:endPar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1988</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TextBox 2"/>
          <p:cNvSpPr txBox="1"/>
          <p:nvPr/>
        </p:nvSpPr>
        <p:spPr>
          <a:xfrm>
            <a:off x="1403648" y="3284984"/>
            <a:ext cx="7488832" cy="3031599"/>
          </a:xfrm>
          <a:prstGeom prst="rect">
            <a:avLst/>
          </a:prstGeom>
          <a:noFill/>
        </p:spPr>
        <p:txBody>
          <a:bodyPr wrap="square" rtlCol="0">
            <a:spAutoFit/>
          </a:bodyPr>
          <a:lstStyle/>
          <a:p>
            <a:pPr algn="just"/>
            <a:r>
              <a:rPr lang="ru-RU" sz="1100" dirty="0" smtClean="0"/>
              <a:t>Археологические памятники </a:t>
            </a:r>
            <a:r>
              <a:rPr lang="ru-RU" sz="1100" dirty="0" err="1" smtClean="0"/>
              <a:t>Эпидавра</a:t>
            </a:r>
            <a:r>
              <a:rPr lang="ru-RU" sz="1100" dirty="0" smtClean="0"/>
              <a:t> расположены на нескольких уровнях небольшой долины </a:t>
            </a:r>
            <a:r>
              <a:rPr lang="ru-RU" sz="1100" dirty="0" err="1" smtClean="0"/>
              <a:t>Арголида</a:t>
            </a:r>
            <a:r>
              <a:rPr lang="ru-RU" sz="1100" dirty="0" smtClean="0"/>
              <a:t>, окружённой скалами, покрытыми растительностью в виде низкорослых кустарников, типичных для Средиземноморья. </a:t>
            </a:r>
          </a:p>
          <a:p>
            <a:pPr algn="just"/>
            <a:r>
              <a:rPr lang="ru-RU" sz="1100" dirty="0" smtClean="0"/>
              <a:t>На высоте 430 метров расположено </a:t>
            </a:r>
            <a:r>
              <a:rPr lang="ru-RU" sz="1200" b="1" cap="all" dirty="0" smtClean="0"/>
              <a:t>святилище Аполлона </a:t>
            </a:r>
            <a:r>
              <a:rPr lang="ru-RU" sz="1200" b="1" cap="all" dirty="0" err="1" smtClean="0"/>
              <a:t>Малеата</a:t>
            </a:r>
            <a:r>
              <a:rPr lang="ru-RU" sz="1100" dirty="0" smtClean="0"/>
              <a:t>, возвышающееся над развалинами прочих памятников. Ниже к юго-западу от святилища на высоте около 360 метров находится </a:t>
            </a:r>
            <a:r>
              <a:rPr lang="ru-RU" sz="1400" b="1" cap="all" dirty="0" smtClean="0">
                <a:hlinkClick r:id="rId3"/>
              </a:rPr>
              <a:t>Театр</a:t>
            </a:r>
            <a:r>
              <a:rPr lang="ru-RU" sz="1400" b="1" cap="all" dirty="0" smtClean="0"/>
              <a:t> </a:t>
            </a:r>
            <a:r>
              <a:rPr lang="ru-RU" sz="1400" dirty="0" smtClean="0">
                <a:latin typeface="AGOpus"/>
              </a:rPr>
              <a:t>–</a:t>
            </a:r>
            <a:r>
              <a:rPr lang="ru-RU" sz="1400" b="1" cap="all" dirty="0" smtClean="0"/>
              <a:t> </a:t>
            </a:r>
            <a:r>
              <a:rPr lang="ru-RU" sz="1100" dirty="0" smtClean="0"/>
              <a:t>архитектурный шедевр </a:t>
            </a:r>
            <a:r>
              <a:rPr lang="ru-RU" sz="1100" dirty="0" err="1" smtClean="0"/>
              <a:t>Поликлета</a:t>
            </a:r>
            <a:r>
              <a:rPr lang="ru-RU" sz="1100" dirty="0" smtClean="0"/>
              <a:t> из Аргоса, который представляет собой уникальное художественное произведение, превосходно вписавшееся в ландшафт и славящееся своими идеальными пропорциями и акустикой. </a:t>
            </a:r>
          </a:p>
          <a:p>
            <a:pPr algn="just"/>
            <a:r>
              <a:rPr lang="ru-RU" sz="1400" b="1" cap="all" dirty="0" smtClean="0">
                <a:hlinkClick r:id="rId4"/>
              </a:rPr>
              <a:t>Святилище Асклепия</a:t>
            </a:r>
            <a:r>
              <a:rPr lang="ru-RU" sz="1400" b="1" cap="all" dirty="0" smtClean="0"/>
              <a:t>  </a:t>
            </a:r>
            <a:r>
              <a:rPr lang="ru-RU" sz="1100" dirty="0" smtClean="0"/>
              <a:t>и различные постройки </a:t>
            </a:r>
            <a:r>
              <a:rPr lang="ru-RU" sz="1100" dirty="0" smtClean="0">
                <a:latin typeface="AGOpus"/>
              </a:rPr>
              <a:t>– </a:t>
            </a:r>
            <a:r>
              <a:rPr lang="ru-RU" sz="1100" dirty="0" smtClean="0"/>
              <a:t>бассейны с термальными водами, </a:t>
            </a:r>
            <a:r>
              <a:rPr lang="ru-RU" sz="1100" dirty="0" err="1" smtClean="0"/>
              <a:t>гимнасий</a:t>
            </a:r>
            <a:r>
              <a:rPr lang="ru-RU" sz="1100" dirty="0" smtClean="0"/>
              <a:t>, </a:t>
            </a:r>
            <a:r>
              <a:rPr lang="ru-RU" sz="1100" dirty="0" err="1" smtClean="0"/>
              <a:t>палаэстра</a:t>
            </a:r>
            <a:r>
              <a:rPr lang="ru-RU" sz="1100" dirty="0" smtClean="0"/>
              <a:t>, стадион и </a:t>
            </a:r>
            <a:r>
              <a:rPr lang="ru-RU" sz="1100" dirty="0" err="1" smtClean="0"/>
              <a:t>катагогион</a:t>
            </a:r>
            <a:r>
              <a:rPr lang="ru-RU" sz="1100" dirty="0" smtClean="0"/>
              <a:t> (гостиница для пациентов) </a:t>
            </a:r>
            <a:r>
              <a:rPr lang="ru-RU" sz="1100" dirty="0" smtClean="0">
                <a:latin typeface="AGOpus"/>
              </a:rPr>
              <a:t>– </a:t>
            </a:r>
            <a:r>
              <a:rPr lang="ru-RU" sz="1100" dirty="0" smtClean="0"/>
              <a:t>выстроились на западном склоне на высоте между 320 и 330 метрами. </a:t>
            </a:r>
          </a:p>
          <a:p>
            <a:pPr algn="just"/>
            <a:endParaRPr lang="ru-RU" sz="400" dirty="0" smtClean="0"/>
          </a:p>
          <a:p>
            <a:pPr algn="just"/>
            <a:r>
              <a:rPr lang="ru-RU" sz="1100" dirty="0" smtClean="0"/>
              <a:t>Период наивысшего расцвета пришёлся на </a:t>
            </a:r>
            <a:r>
              <a:rPr lang="en-US" sz="1100" dirty="0" smtClean="0"/>
              <a:t>IV</a:t>
            </a:r>
            <a:r>
              <a:rPr lang="ru-RU" sz="1100" dirty="0" smtClean="0"/>
              <a:t> век до н.э. , когда были построены храм Аполлона </a:t>
            </a:r>
            <a:r>
              <a:rPr lang="ru-RU" sz="1100" dirty="0" err="1" smtClean="0"/>
              <a:t>Малеата</a:t>
            </a:r>
            <a:r>
              <a:rPr lang="ru-RU" sz="1100" dirty="0" smtClean="0"/>
              <a:t> и памятники </a:t>
            </a:r>
            <a:r>
              <a:rPr lang="ru-RU" sz="1100" dirty="0" err="1" smtClean="0"/>
              <a:t>Иерона</a:t>
            </a:r>
            <a:r>
              <a:rPr lang="ru-RU" sz="1100" dirty="0" smtClean="0"/>
              <a:t>: храм Асклепия, Толос и </a:t>
            </a:r>
            <a:r>
              <a:rPr lang="ru-RU" sz="1100" dirty="0" err="1" smtClean="0"/>
              <a:t>Энкомитирий</a:t>
            </a:r>
            <a:r>
              <a:rPr lang="ru-RU" sz="1100" dirty="0" smtClean="0"/>
              <a:t>, в котором больные дожидались лечения, ванны Асклепия, уникальный Театр. </a:t>
            </a:r>
            <a:r>
              <a:rPr lang="ru-RU" sz="1100" dirty="0" err="1" smtClean="0"/>
              <a:t>Эпидавр</a:t>
            </a:r>
            <a:r>
              <a:rPr lang="ru-RU" sz="1100" dirty="0" smtClean="0"/>
              <a:t> продолжал процветать и в </a:t>
            </a:r>
            <a:r>
              <a:rPr lang="ru-RU" sz="1100" dirty="0" err="1" smtClean="0"/>
              <a:t>эллинический</a:t>
            </a:r>
            <a:r>
              <a:rPr lang="ru-RU" sz="1100" dirty="0" smtClean="0"/>
              <a:t> период. Несмотря на грабежи, совершённые императором Суллой в 87 году и </a:t>
            </a:r>
            <a:r>
              <a:rPr lang="ru-RU" sz="1100" dirty="0" err="1" smtClean="0"/>
              <a:t>сицилианскими</a:t>
            </a:r>
            <a:r>
              <a:rPr lang="ru-RU" sz="1100" dirty="0" smtClean="0"/>
              <a:t> пиратами, восстановленное святилище благополучно существовало и в романский период, что подтверждается описаниями в знаменитых книгах </a:t>
            </a:r>
            <a:r>
              <a:rPr lang="ru-RU" sz="1100" dirty="0" err="1" smtClean="0"/>
              <a:t>Павсания</a:t>
            </a:r>
            <a:r>
              <a:rPr lang="ru-RU" sz="1100" dirty="0" smtClean="0"/>
              <a:t>  (150 год нашей эры).</a:t>
            </a:r>
          </a:p>
          <a:p>
            <a:pPr algn="just"/>
            <a:r>
              <a:rPr lang="ru-RU" sz="400" dirty="0" smtClean="0"/>
              <a:t> </a:t>
            </a:r>
          </a:p>
          <a:p>
            <a:pPr algn="just"/>
            <a:r>
              <a:rPr lang="ru-RU" sz="400" dirty="0" smtClean="0"/>
              <a:t> </a:t>
            </a:r>
            <a:r>
              <a:rPr lang="ru-RU" sz="1100" dirty="0" smtClean="0"/>
              <a:t>Театр, Храмы Артемиды и Асклепия, Толос, </a:t>
            </a:r>
            <a:r>
              <a:rPr lang="ru-RU" sz="1100" dirty="0" err="1" smtClean="0"/>
              <a:t>Энкомитирий</a:t>
            </a:r>
            <a:r>
              <a:rPr lang="ru-RU" sz="1100" dirty="0" smtClean="0"/>
              <a:t> и Пропилеи делают священный </a:t>
            </a:r>
            <a:r>
              <a:rPr lang="ru-RU" sz="1100" dirty="0" err="1" smtClean="0"/>
              <a:t>Эпидавр</a:t>
            </a:r>
            <a:r>
              <a:rPr lang="ru-RU" sz="1100" dirty="0" smtClean="0"/>
              <a:t> выдающимся примером греческого архитектурного ансамбля </a:t>
            </a:r>
            <a:r>
              <a:rPr lang="en-US" sz="1100" dirty="0" smtClean="0"/>
              <a:t>IV</a:t>
            </a:r>
            <a:r>
              <a:rPr lang="ru-RU" sz="1100" dirty="0" smtClean="0"/>
              <a:t> века до н.э. </a:t>
            </a:r>
          </a:p>
        </p:txBody>
      </p:sp>
      <p:pic>
        <p:nvPicPr>
          <p:cNvPr id="4" name="Рисунок 3" descr="шарик.png">
            <a:hlinkClick r:id="rId5" tooltip="Щёлкните для просмотра Gogle-карт, панорам и фото"/>
          </p:cNvPr>
          <p:cNvPicPr>
            <a:picLocks noChangeAspect="1"/>
          </p:cNvPicPr>
          <p:nvPr/>
        </p:nvPicPr>
        <p:blipFill>
          <a:blip r:embed="rId6" cstate="print"/>
          <a:stretch>
            <a:fillRect/>
          </a:stretch>
        </p:blipFill>
        <p:spPr>
          <a:xfrm>
            <a:off x="107504" y="5085184"/>
            <a:ext cx="899592" cy="1001546"/>
          </a:xfrm>
          <a:prstGeom prst="rect">
            <a:avLst/>
          </a:prstGeom>
        </p:spPr>
      </p:pic>
      <p:sp>
        <p:nvSpPr>
          <p:cNvPr id="5" name="TextBox 4"/>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sp>
        <p:nvSpPr>
          <p:cNvPr id="7" name="TextBox 6">
            <a:hlinkClick r:id="rId7"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sp>
        <p:nvSpPr>
          <p:cNvPr id="9" name="Прямоугольник 8"/>
          <p:cNvSpPr/>
          <p:nvPr/>
        </p:nvSpPr>
        <p:spPr>
          <a:xfrm>
            <a:off x="1403648" y="1484784"/>
            <a:ext cx="5688632" cy="1569660"/>
          </a:xfrm>
          <a:prstGeom prst="rect">
            <a:avLst/>
          </a:prstGeom>
        </p:spPr>
        <p:txBody>
          <a:bodyPr wrap="square">
            <a:spAutoFit/>
          </a:bodyPr>
          <a:lstStyle/>
          <a:p>
            <a:pPr algn="just"/>
            <a:r>
              <a:rPr lang="ru-RU" sz="1050" dirty="0" smtClean="0"/>
              <a:t>В небольшой долине на полуострове Пелопоннес на нескольких уровнях расположены памятники </a:t>
            </a:r>
            <a:r>
              <a:rPr lang="ru-RU" sz="1200" b="1" cap="all" dirty="0" err="1" smtClean="0"/>
              <a:t>Эпидавра</a:t>
            </a:r>
            <a:r>
              <a:rPr lang="ru-RU" sz="1050" dirty="0" smtClean="0"/>
              <a:t>. В наше время </a:t>
            </a:r>
            <a:r>
              <a:rPr lang="ru-RU" sz="1050" dirty="0" err="1" smtClean="0"/>
              <a:t>Эпидавр</a:t>
            </a:r>
            <a:r>
              <a:rPr lang="ru-RU" sz="1050" dirty="0" smtClean="0"/>
              <a:t> </a:t>
            </a:r>
            <a:r>
              <a:rPr lang="ru-RU" sz="1050" dirty="0" smtClean="0">
                <a:latin typeface="AGOpus"/>
              </a:rPr>
              <a:t>–</a:t>
            </a:r>
            <a:r>
              <a:rPr lang="ru-RU" sz="1050" dirty="0" smtClean="0"/>
              <a:t> город Греции, расположенный на северо-востоке Пелопоннеса, на восточном побережье </a:t>
            </a:r>
            <a:r>
              <a:rPr lang="ru-RU" sz="1050" dirty="0" err="1" smtClean="0"/>
              <a:t>Арголидского</a:t>
            </a:r>
            <a:r>
              <a:rPr lang="ru-RU" sz="1050" dirty="0" smtClean="0"/>
              <a:t> полуострова. В античный период был центром небольшой области </a:t>
            </a:r>
            <a:r>
              <a:rPr lang="ru-RU" sz="1050" dirty="0" err="1" smtClean="0"/>
              <a:t>Эпидаврии</a:t>
            </a:r>
            <a:r>
              <a:rPr lang="ru-RU" sz="1050" dirty="0" smtClean="0"/>
              <a:t>.</a:t>
            </a:r>
            <a:r>
              <a:rPr lang="en-US" sz="1050" dirty="0" smtClean="0"/>
              <a:t>  </a:t>
            </a:r>
            <a:r>
              <a:rPr lang="ru-RU" sz="1050" dirty="0" smtClean="0"/>
              <a:t>Культ Асклепия, связанный с развитием медицинской науки, впервые сложился здесь в VI в. до н.э. Но основные памятники </a:t>
            </a:r>
            <a:r>
              <a:rPr lang="ru-RU" sz="1050" dirty="0" err="1" smtClean="0"/>
              <a:t>Эпидавра</a:t>
            </a:r>
            <a:r>
              <a:rPr lang="ru-RU" sz="1050" dirty="0" smtClean="0"/>
              <a:t>, прежде всего Театр, считающийся одним из подлинных шедевров древнегреческой архитектуры, датируются IV в. до н.э. Обширная территория, где располагаются посвящённые богам храмы и здания больниц, имеет отношение к культам врачевания древнегреческой и древнеримской эпох.</a:t>
            </a:r>
          </a:p>
        </p:txBody>
      </p:sp>
      <p:pic>
        <p:nvPicPr>
          <p:cNvPr id="10" name="Рисунок 9" descr="11.jpg"/>
          <p:cNvPicPr>
            <a:picLocks noChangeAspect="1"/>
          </p:cNvPicPr>
          <p:nvPr/>
        </p:nvPicPr>
        <p:blipFill>
          <a:blip r:embed="rId8" cstate="print"/>
          <a:stretch>
            <a:fillRect/>
          </a:stretch>
        </p:blipFill>
        <p:spPr>
          <a:xfrm>
            <a:off x="7092279" y="1556792"/>
            <a:ext cx="1676899" cy="1224136"/>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Археологические памятники </a:t>
            </a:r>
            <a:r>
              <a:rPr lang="ru-RU" sz="2000"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Эпидавра</a:t>
            </a:r>
            <a:endPar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1988</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3" name="Рисунок 2" descr="шарик.png">
            <a:hlinkClick r:id="rId3" tooltip="Щёлкните для просмотра Gogle-карт, панорам и фото"/>
          </p:cNvPr>
          <p:cNvPicPr>
            <a:picLocks noChangeAspect="1"/>
          </p:cNvPicPr>
          <p:nvPr/>
        </p:nvPicPr>
        <p:blipFill>
          <a:blip r:embed="rId4" cstate="print"/>
          <a:stretch>
            <a:fillRect/>
          </a:stretch>
        </p:blipFill>
        <p:spPr>
          <a:xfrm>
            <a:off x="107504" y="5085184"/>
            <a:ext cx="899592" cy="1001546"/>
          </a:xfrm>
          <a:prstGeom prst="rect">
            <a:avLst/>
          </a:prstGeom>
        </p:spPr>
      </p:pic>
      <p:sp>
        <p:nvSpPr>
          <p:cNvPr id="4" name="TextBox 3"/>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sp>
        <p:nvSpPr>
          <p:cNvPr id="5" name="TextBox 4">
            <a:hlinkClick r:id="rId5"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pic>
        <p:nvPicPr>
          <p:cNvPr id="6" name="Рисунок 5" descr="243.jpg"/>
          <p:cNvPicPr>
            <a:picLocks noChangeAspect="1"/>
          </p:cNvPicPr>
          <p:nvPr/>
        </p:nvPicPr>
        <p:blipFill>
          <a:blip r:embed="rId6" cstate="print"/>
          <a:srcRect l="6300" r="19358"/>
          <a:stretch>
            <a:fillRect/>
          </a:stretch>
        </p:blipFill>
        <p:spPr>
          <a:xfrm>
            <a:off x="1331639" y="1484784"/>
            <a:ext cx="7632849" cy="5373216"/>
          </a:xfrm>
          <a:prstGeom prst="rect">
            <a:avLst/>
          </a:prstGeom>
        </p:spPr>
      </p:pic>
      <p:sp>
        <p:nvSpPr>
          <p:cNvPr id="7" name="TextBox 6"/>
          <p:cNvSpPr txBox="1"/>
          <p:nvPr/>
        </p:nvSpPr>
        <p:spPr>
          <a:xfrm>
            <a:off x="1763688" y="1556792"/>
            <a:ext cx="2592288" cy="261610"/>
          </a:xfrm>
          <a:prstGeom prst="rect">
            <a:avLst/>
          </a:prstGeom>
          <a:noFill/>
        </p:spPr>
        <p:txBody>
          <a:bodyPr wrap="square" rtlCol="0">
            <a:spAutoFit/>
          </a:bodyPr>
          <a:lstStyle/>
          <a:p>
            <a:r>
              <a:rPr lang="ru-RU" sz="1100" dirty="0" smtClean="0"/>
              <a:t>Святилище Асклепия</a:t>
            </a:r>
            <a:endParaRPr lang="ru-RU" sz="1100" dirty="0"/>
          </a:p>
        </p:txBody>
      </p:sp>
      <p:pic>
        <p:nvPicPr>
          <p:cNvPr id="8" name="Рисунок 7" descr="epid.jpg"/>
          <p:cNvPicPr>
            <a:picLocks noChangeAspect="1"/>
          </p:cNvPicPr>
          <p:nvPr/>
        </p:nvPicPr>
        <p:blipFill>
          <a:blip r:embed="rId7" cstate="print"/>
          <a:srcRect r="4464" b="13661"/>
          <a:stretch>
            <a:fillRect/>
          </a:stretch>
        </p:blipFill>
        <p:spPr>
          <a:xfrm>
            <a:off x="1331641" y="1484784"/>
            <a:ext cx="7704855" cy="5373216"/>
          </a:xfrm>
          <a:prstGeom prst="rect">
            <a:avLst/>
          </a:prstGeom>
        </p:spPr>
      </p:pic>
      <p:sp>
        <p:nvSpPr>
          <p:cNvPr id="9" name="TextBox 8"/>
          <p:cNvSpPr txBox="1"/>
          <p:nvPr/>
        </p:nvSpPr>
        <p:spPr>
          <a:xfrm>
            <a:off x="7956376" y="1556792"/>
            <a:ext cx="1008112" cy="430887"/>
          </a:xfrm>
          <a:prstGeom prst="rect">
            <a:avLst/>
          </a:prstGeom>
          <a:noFill/>
        </p:spPr>
        <p:txBody>
          <a:bodyPr wrap="square" rtlCol="0">
            <a:spAutoFit/>
          </a:bodyPr>
          <a:lstStyle/>
          <a:p>
            <a:pPr algn="r"/>
            <a:r>
              <a:rPr lang="ru-RU" sz="1100" dirty="0" smtClean="0"/>
              <a:t>Музей</a:t>
            </a:r>
          </a:p>
          <a:p>
            <a:pPr algn="r"/>
            <a:r>
              <a:rPr lang="ru-RU" sz="1100" dirty="0" err="1" smtClean="0"/>
              <a:t>Эпидавра</a:t>
            </a:r>
            <a:endParaRPr lang="ru-RU" sz="11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xit" presetSubtype="0" fill="hold" nodeType="clickEffect">
                                  <p:stCondLst>
                                    <p:cond delay="0"/>
                                  </p:stCondLst>
                                  <p:childTnLst>
                                    <p:animScale>
                                      <p:cBhvr>
                                        <p:cTn id="6" dur="1000" accel="50000">
                                          <p:stCondLst>
                                            <p:cond delay="0"/>
                                          </p:stCondLst>
                                        </p:cTn>
                                        <p:tgtEl>
                                          <p:spTgt spid="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6"/>
                                        </p:tgtEl>
                                        <p:attrNameLst>
                                          <p:attrName>ppt_x</p:attrName>
                                          <p:attrName>ppt_y</p:attrName>
                                        </p:attrNameLst>
                                      </p:cBhvr>
                                    </p:animMotion>
                                    <p:animEffect transition="out" filter="fad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par>
                                <p:cTn id="10" presetID="52" presetClass="exit" presetSubtype="0" fill="hold" grpId="0" nodeType="withEffect">
                                  <p:stCondLst>
                                    <p:cond delay="0"/>
                                  </p:stCondLst>
                                  <p:childTnLst>
                                    <p:animScale>
                                      <p:cBhvr>
                                        <p:cTn id="11" dur="1000" accel="50000">
                                          <p:stCondLst>
                                            <p:cond delay="0"/>
                                          </p:stCondLst>
                                        </p:cTn>
                                        <p:tgtEl>
                                          <p:spTgt spid="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 dur="1000" accel="50000">
                                          <p:stCondLst>
                                            <p:cond delay="0"/>
                                          </p:stCondLst>
                                        </p:cTn>
                                        <p:tgtEl>
                                          <p:spTgt spid="7"/>
                                        </p:tgtEl>
                                        <p:attrNameLst>
                                          <p:attrName>ppt_x</p:attrName>
                                          <p:attrName>ppt_y</p:attrName>
                                        </p:attrNameLst>
                                      </p:cBhvr>
                                    </p:animMotion>
                                    <p:animEffect transition="out" filter="fade">
                                      <p:cBhvr>
                                        <p:cTn id="13" dur="1000"/>
                                        <p:tgtEl>
                                          <p:spTgt spid="7"/>
                                        </p:tgtEl>
                                      </p:cBhvr>
                                    </p:animEffect>
                                    <p:set>
                                      <p:cBhvr>
                                        <p:cTn id="14" dur="1" fill="hold">
                                          <p:stCondLst>
                                            <p:cond delay="999"/>
                                          </p:stCondLst>
                                        </p:cTn>
                                        <p:tgtEl>
                                          <p:spTgt spid="7"/>
                                        </p:tgtEl>
                                        <p:attrNameLst>
                                          <p:attrName>style.visibility</p:attrName>
                                        </p:attrNameLst>
                                      </p:cBhvr>
                                      <p:to>
                                        <p:strVal val="hidden"/>
                                      </p:to>
                                    </p:set>
                                  </p:childTnLst>
                                </p:cTn>
                              </p:par>
                              <p:par>
                                <p:cTn id="15" presetID="22" presetClass="entr" presetSubtype="2"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1000"/>
                                        <p:tgtEl>
                                          <p:spTgt spid="8"/>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right)">
                                      <p:cBhvr>
                                        <p:cTn id="2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Духовный центр православия Гора Афон</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1988</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TextBox 2"/>
          <p:cNvSpPr txBox="1"/>
          <p:nvPr/>
        </p:nvSpPr>
        <p:spPr>
          <a:xfrm>
            <a:off x="1331640" y="3140968"/>
            <a:ext cx="7560840" cy="3185487"/>
          </a:xfrm>
          <a:prstGeom prst="rect">
            <a:avLst/>
          </a:prstGeom>
          <a:noFill/>
        </p:spPr>
        <p:txBody>
          <a:bodyPr wrap="square" rtlCol="0">
            <a:spAutoFit/>
          </a:bodyPr>
          <a:lstStyle/>
          <a:p>
            <a:pPr algn="just"/>
            <a:r>
              <a:rPr lang="ru-RU" sz="1100" dirty="0" smtClean="0"/>
              <a:t>История Афона, как и всего полуострова </a:t>
            </a:r>
            <a:r>
              <a:rPr lang="ru-RU" sz="1100" dirty="0" err="1" smtClean="0"/>
              <a:t>Халкидики</a:t>
            </a:r>
            <a:r>
              <a:rPr lang="ru-RU" sz="1100" dirty="0" smtClean="0"/>
              <a:t>, свидетельствует о том, что человек поселился здесь в глубокой древности. Красота афонской природы, мягкий климат полуострова и удивительный рельеф его местности способствовали ведению уединённой жизни. Первыми известными жителями полуострова были фракийцы. В V веке до н. э. к ним присоединились греки из </a:t>
            </a:r>
            <a:r>
              <a:rPr lang="ru-RU" sz="1100" dirty="0" err="1" smtClean="0"/>
              <a:t>Халкидики</a:t>
            </a:r>
            <a:r>
              <a:rPr lang="ru-RU" sz="1100" dirty="0" smtClean="0"/>
              <a:t>, благодаря которым произошла </a:t>
            </a:r>
            <a:r>
              <a:rPr lang="ru-RU" sz="1100" dirty="0" err="1" smtClean="0"/>
              <a:t>эллинизация</a:t>
            </a:r>
            <a:r>
              <a:rPr lang="ru-RU" sz="1100" dirty="0" smtClean="0"/>
              <a:t> местных жителей.</a:t>
            </a:r>
          </a:p>
          <a:p>
            <a:pPr algn="just"/>
            <a:endParaRPr lang="ru-RU" sz="400" dirty="0" smtClean="0"/>
          </a:p>
          <a:p>
            <a:pPr algn="just"/>
            <a:r>
              <a:rPr lang="ru-RU" sz="1100" dirty="0" smtClean="0"/>
              <a:t>Точная дата появления первых христианских поселений на горе Афон неизвестна.  Монашеская община начала разрастаться здесь в 963 году, когда будущий Святой Афанасий </a:t>
            </a:r>
            <a:r>
              <a:rPr lang="ru-RU" sz="1100" dirty="0" err="1" smtClean="0"/>
              <a:t>Афонит</a:t>
            </a:r>
            <a:r>
              <a:rPr lang="ru-RU" sz="1100" dirty="0" smtClean="0"/>
              <a:t> основал Великую Лавру в самом высоком месте полуострова.  В 972 году в Карее был заключен первый типикон (соглашение)  между императором Иоанном </a:t>
            </a:r>
            <a:r>
              <a:rPr lang="ru-RU" sz="1100" dirty="0" err="1" smtClean="0"/>
              <a:t>Цимисхием</a:t>
            </a:r>
            <a:r>
              <a:rPr lang="ru-RU" sz="1100" dirty="0" smtClean="0"/>
              <a:t> и афонскими монахами. Этим соглашением за Священной Горой был закреплен особый статус, которым она обладает и по сей день.</a:t>
            </a:r>
          </a:p>
          <a:p>
            <a:pPr algn="just"/>
            <a:endParaRPr lang="ru-RU" sz="400" dirty="0" smtClean="0"/>
          </a:p>
          <a:p>
            <a:pPr algn="just"/>
            <a:r>
              <a:rPr lang="ru-RU" sz="1100" dirty="0" smtClean="0"/>
              <a:t>Гора Афон – духовный центр христианского православия после раскола церкви в 1054 г., имеет независимый статус со времен Византии. «Святая гора» имеет также огромное художественное значение. Влияние здешних монастырей распространялось на многие страны, включая далёкую Россию, а афонская школа живописи повлияла на развитие православного искусства.</a:t>
            </a:r>
          </a:p>
          <a:p>
            <a:pPr algn="just"/>
            <a:endParaRPr lang="ru-RU" sz="600" dirty="0" smtClean="0"/>
          </a:p>
          <a:p>
            <a:pPr algn="just"/>
            <a:r>
              <a:rPr lang="ru-RU" sz="1100" dirty="0" smtClean="0"/>
              <a:t>Превращение горы Афон в священное место сделало её уникальным художественным творением, сочетающим в себе природную красоту с архитектурными  шедеврами. Монастыри Афона являются вместилищем произведений искусства, начиная от настенной живописи Франко </a:t>
            </a:r>
            <a:r>
              <a:rPr lang="ru-RU" sz="1100" dirty="0" err="1" smtClean="0"/>
              <a:t>Кастеллано</a:t>
            </a:r>
            <a:r>
              <a:rPr lang="ru-RU" sz="1100" dirty="0" smtClean="0"/>
              <a:t> в Великой Лавре и заканчивая небольшими иконами, золотыми изделиями, драгоценными вышивками и манускриптами, ревностно охраняемыми монастырями, в которых они хранятся. </a:t>
            </a:r>
          </a:p>
        </p:txBody>
      </p:sp>
      <p:pic>
        <p:nvPicPr>
          <p:cNvPr id="4" name="Рисунок 3" descr="шарик.png">
            <a:hlinkClick r:id="rId3" tooltip="Щёлкните для просмотра Gogle-карт, панорам и фото"/>
          </p:cNvPr>
          <p:cNvPicPr>
            <a:picLocks noChangeAspect="1"/>
          </p:cNvPicPr>
          <p:nvPr/>
        </p:nvPicPr>
        <p:blipFill>
          <a:blip r:embed="rId4" cstate="print"/>
          <a:stretch>
            <a:fillRect/>
          </a:stretch>
        </p:blipFill>
        <p:spPr>
          <a:xfrm>
            <a:off x="107504" y="5085184"/>
            <a:ext cx="899592" cy="1001546"/>
          </a:xfrm>
          <a:prstGeom prst="rect">
            <a:avLst/>
          </a:prstGeom>
        </p:spPr>
      </p:pic>
      <p:sp>
        <p:nvSpPr>
          <p:cNvPr id="5" name="TextBox 4"/>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sp>
        <p:nvSpPr>
          <p:cNvPr id="7" name="TextBox 6">
            <a:hlinkClick r:id="rId5"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sp>
        <p:nvSpPr>
          <p:cNvPr id="9" name="Прямоугольник 8"/>
          <p:cNvSpPr/>
          <p:nvPr/>
        </p:nvSpPr>
        <p:spPr>
          <a:xfrm>
            <a:off x="1331640" y="1628800"/>
            <a:ext cx="5400600" cy="1154162"/>
          </a:xfrm>
          <a:prstGeom prst="rect">
            <a:avLst/>
          </a:prstGeom>
        </p:spPr>
        <p:txBody>
          <a:bodyPr wrap="square">
            <a:spAutoFit/>
          </a:bodyPr>
          <a:lstStyle/>
          <a:p>
            <a:pPr algn="just"/>
            <a:r>
              <a:rPr lang="ru-RU" sz="1400" b="1" cap="all" dirty="0" smtClean="0"/>
              <a:t>Гора Афон</a:t>
            </a:r>
            <a:r>
              <a:rPr lang="ru-RU" sz="1400" cap="all" dirty="0" smtClean="0"/>
              <a:t> </a:t>
            </a:r>
            <a:r>
              <a:rPr lang="ru-RU" sz="1100" dirty="0" smtClean="0"/>
              <a:t>— название горы (высота 2033 м) и одноимённого полуострова в Греческой Македонии на севере Восточной Греции, также известного как «</a:t>
            </a:r>
            <a:r>
              <a:rPr lang="ru-RU" sz="1100" b="1" dirty="0" smtClean="0"/>
              <a:t>Святая Гора</a:t>
            </a:r>
            <a:r>
              <a:rPr lang="ru-RU" sz="1100" dirty="0" smtClean="0"/>
              <a:t>».  Афон - самый северный из трёх полуостровов, выступающих в Эгейское море, это узкая скалистая полоса 50 км в длину и 10 км в ширину, высотой достигающая 2033 метра над уровнем моря. Согласно греческой мифологии полуостров был камнем, брошенным в Посейдона гигантом </a:t>
            </a:r>
            <a:r>
              <a:rPr lang="ru-RU" sz="1100" dirty="0" err="1" smtClean="0"/>
              <a:t>Афосом</a:t>
            </a:r>
            <a:r>
              <a:rPr lang="ru-RU" sz="1100" dirty="0" smtClean="0"/>
              <a:t>. </a:t>
            </a:r>
          </a:p>
        </p:txBody>
      </p:sp>
      <p:pic>
        <p:nvPicPr>
          <p:cNvPr id="11" name="Рисунок 10" descr="аф5.jpg"/>
          <p:cNvPicPr>
            <a:picLocks noChangeAspect="1"/>
          </p:cNvPicPr>
          <p:nvPr/>
        </p:nvPicPr>
        <p:blipFill>
          <a:blip r:embed="rId6" cstate="print"/>
          <a:stretch>
            <a:fillRect/>
          </a:stretch>
        </p:blipFill>
        <p:spPr>
          <a:xfrm>
            <a:off x="6804248" y="1484784"/>
            <a:ext cx="2037606" cy="1571867"/>
          </a:xfrm>
          <a:prstGeom prst="rect">
            <a:avLst/>
          </a:prstGeom>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31640" y="1628800"/>
            <a:ext cx="7560840" cy="4755148"/>
          </a:xfrm>
          <a:prstGeom prst="rect">
            <a:avLst/>
          </a:prstGeom>
        </p:spPr>
        <p:txBody>
          <a:bodyPr wrap="square">
            <a:spAutoFit/>
          </a:bodyPr>
          <a:lstStyle/>
          <a:p>
            <a:pPr algn="just"/>
            <a:r>
              <a:rPr lang="ru-RU" sz="1100" dirty="0" smtClean="0"/>
              <a:t>Все 360 квадратных километров полуострова населены исключительно мужчинами, большинство из которых является монахами, живущими либо в обителях или </a:t>
            </a:r>
            <a:r>
              <a:rPr lang="ru-RU" sz="1100" dirty="0" err="1" smtClean="0"/>
              <a:t>идиоритмических</a:t>
            </a:r>
            <a:r>
              <a:rPr lang="ru-RU" sz="1100" dirty="0" smtClean="0"/>
              <a:t> поселениях, в отшельничестве или как странствующие братья. Типикон, изданный в 1046 году императором Константином IX Мономахом и подписанный более чем 100 главами сообществ, запретил доступ в монастыри Афона женщинам, детям и всем "гладколицым персонам".  Власть в этой монашеской республике строго поделена между тремя собраниями: </a:t>
            </a:r>
            <a:r>
              <a:rPr lang="ru-RU" sz="1100" dirty="0" err="1" smtClean="0"/>
              <a:t>Кинот</a:t>
            </a:r>
            <a:r>
              <a:rPr lang="ru-RU" sz="1100" dirty="0" smtClean="0"/>
              <a:t> или Священный Собор, который проводит заседания дважды в год, представляет собой законодательную власть; Священное Сообщество обладает административной властью, а исполнительной властью является Священная </a:t>
            </a:r>
            <a:r>
              <a:rPr lang="ru-RU" sz="1100" dirty="0" err="1" smtClean="0"/>
              <a:t>Эпистасия</a:t>
            </a:r>
            <a:r>
              <a:rPr lang="ru-RU" sz="1100" dirty="0" smtClean="0"/>
              <a:t>. Гражданский правитель Афона, под руководством Министерства иностранных дел, имеет штаб-квартиру в городе Карее. </a:t>
            </a:r>
          </a:p>
          <a:p>
            <a:pPr algn="just"/>
            <a:r>
              <a:rPr lang="ru-RU" sz="700" dirty="0" smtClean="0"/>
              <a:t> </a:t>
            </a:r>
            <a:endParaRPr lang="ru-RU" sz="100" dirty="0" smtClean="0"/>
          </a:p>
          <a:p>
            <a:pPr algn="just"/>
            <a:r>
              <a:rPr lang="ru-RU" sz="1100" dirty="0" smtClean="0"/>
              <a:t>В наши дни в Афоне находятся 20 монастырей, 12 скитов и около 700 домов, келий или уединенных хижин. Более 1400 монахов проживают в сообществах или в уединении, а также в пустынной </a:t>
            </a:r>
            <a:r>
              <a:rPr lang="ru-RU" sz="1100" dirty="0" err="1" smtClean="0"/>
              <a:t>Карули</a:t>
            </a:r>
            <a:r>
              <a:rPr lang="ru-RU" sz="1100" dirty="0" smtClean="0"/>
              <a:t> - месте, в котором кельи тесно прижимаются к возвышающимся прямо над морем скалам.        </a:t>
            </a:r>
          </a:p>
          <a:p>
            <a:pPr algn="just"/>
            <a:r>
              <a:rPr lang="ru-RU" sz="800" dirty="0" smtClean="0"/>
              <a:t/>
            </a:r>
            <a:br>
              <a:rPr lang="ru-RU" sz="800" dirty="0" smtClean="0"/>
            </a:br>
            <a:r>
              <a:rPr lang="ru-RU" sz="1200" b="1" cap="all" dirty="0" smtClean="0">
                <a:hlinkClick r:id="rId3"/>
              </a:rPr>
              <a:t>Великая Лавра</a:t>
            </a:r>
            <a:r>
              <a:rPr lang="ru-RU" sz="1200" b="1" cap="all" dirty="0" smtClean="0"/>
              <a:t> </a:t>
            </a:r>
          </a:p>
          <a:p>
            <a:pPr algn="just"/>
            <a:r>
              <a:rPr lang="ru-RU" sz="1200" b="1" cap="all" dirty="0" smtClean="0"/>
              <a:t>       </a:t>
            </a:r>
          </a:p>
          <a:p>
            <a:pPr algn="just"/>
            <a:r>
              <a:rPr lang="ru-RU" sz="1200" b="1" cap="all" dirty="0" smtClean="0">
                <a:hlinkClick r:id="rId4"/>
              </a:rPr>
              <a:t>Скит</a:t>
            </a:r>
            <a:endParaRPr lang="ru-RU" sz="1200" b="1" cap="all" dirty="0" smtClean="0"/>
          </a:p>
          <a:p>
            <a:pPr algn="just"/>
            <a:endParaRPr lang="ru-RU" sz="200" b="1" cap="all" dirty="0" smtClean="0"/>
          </a:p>
          <a:p>
            <a:pPr algn="just"/>
            <a:endParaRPr lang="ru-RU" sz="500" dirty="0" smtClean="0"/>
          </a:p>
          <a:p>
            <a:pPr algn="just"/>
            <a:r>
              <a:rPr lang="ru-RU" sz="1100" dirty="0" smtClean="0"/>
              <a:t>Присутствие русских иноков на Афоне достоверно относят к XI веку.  15 августа 1169 года русским была передана «обитель </a:t>
            </a:r>
            <a:r>
              <a:rPr lang="ru-RU" sz="1100" dirty="0" err="1" smtClean="0"/>
              <a:t>Фессалоникийца</a:t>
            </a:r>
            <a:r>
              <a:rPr lang="ru-RU" sz="1100" dirty="0" smtClean="0"/>
              <a:t>» («</a:t>
            </a:r>
            <a:r>
              <a:rPr lang="ru-RU" sz="1100" dirty="0" err="1" smtClean="0"/>
              <a:t>Руссик</a:t>
            </a:r>
            <a:r>
              <a:rPr lang="ru-RU" sz="1100" dirty="0" smtClean="0"/>
              <a:t>»). С конца XV века московские князья и цари начали оказывать щедрую помощь русской обители на Афоне. В XVII веке </a:t>
            </a:r>
            <a:r>
              <a:rPr lang="ru-RU" sz="1100" dirty="0" err="1" smtClean="0"/>
              <a:t>Руссик</a:t>
            </a:r>
            <a:r>
              <a:rPr lang="ru-RU" sz="1100" dirty="0" smtClean="0"/>
              <a:t> занимал 5-е место в афонском диптихе. Наиболее древнее описание русского паломничества по Афону, с рассказом о всех монастырях и святынях, рассказы в сопровождении рисунков, — это «Странствования Василия Григоровича-Барского по святым местам Востока и на Афон с 1723 по 1747 г.». </a:t>
            </a:r>
          </a:p>
          <a:p>
            <a:pPr algn="just"/>
            <a:endParaRPr lang="ru-RU" sz="400" dirty="0" smtClean="0"/>
          </a:p>
          <a:p>
            <a:pPr algn="just"/>
            <a:r>
              <a:rPr lang="ru-RU" sz="1100" dirty="0" smtClean="0"/>
              <a:t>Самым полным описанием афонских обычаев и преданий считаются письма </a:t>
            </a:r>
            <a:r>
              <a:rPr lang="ru-RU" sz="1100" dirty="0" err="1" smtClean="0"/>
              <a:t>иеросхимонаха</a:t>
            </a:r>
            <a:r>
              <a:rPr lang="ru-RU" sz="1100" dirty="0" smtClean="0"/>
              <a:t> Сергия (Веснина) — «Письма </a:t>
            </a:r>
            <a:r>
              <a:rPr lang="ru-RU" sz="1100" dirty="0" err="1" smtClean="0"/>
              <a:t>святогорца</a:t>
            </a:r>
            <a:r>
              <a:rPr lang="ru-RU" sz="1100" dirty="0" smtClean="0"/>
              <a:t>» (1844-49 гг.). Инок </a:t>
            </a:r>
            <a:r>
              <a:rPr lang="ru-RU" sz="1100" dirty="0" err="1" smtClean="0"/>
              <a:t>Парфений</a:t>
            </a:r>
            <a:r>
              <a:rPr lang="ru-RU" sz="1100" dirty="0" smtClean="0"/>
              <a:t> (Агеев) в 1839-54 гг. жил на Афоне и написал «Сказание о странствии и путешествии по России, Молдавии, Турции и Св. Земле…» — это произведение считается лучшим описанием Афона, а сам автор назван «афонским Гоголем». А. В. Дружинин писал об этой книге, как о «великой поэтической фантасмагории, переданной </a:t>
            </a:r>
            <a:r>
              <a:rPr lang="ru-RU" sz="1100" dirty="0" err="1" smtClean="0"/>
              <a:t>оригинальнейшим</a:t>
            </a:r>
            <a:r>
              <a:rPr lang="ru-RU" sz="1100" dirty="0" smtClean="0"/>
              <a:t> художником на оригинальном языке… Мы не видели ещё такого высокого таланта со времен Гоголя».</a:t>
            </a:r>
          </a:p>
        </p:txBody>
      </p:sp>
      <p:sp>
        <p:nvSpPr>
          <p:cNvPr id="3" name="TextBox 2"/>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Духовный центр православия Гора Афон</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1988</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TextBox 4">
            <a:hlinkClick r:id="rId5"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pic>
        <p:nvPicPr>
          <p:cNvPr id="6" name="Рисунок 5" descr="шарик.png">
            <a:hlinkClick r:id="rId6" tooltip="Щёлкните для просмотра Gogle-карт, панорам и фото"/>
          </p:cNvPr>
          <p:cNvPicPr>
            <a:picLocks noChangeAspect="1"/>
          </p:cNvPicPr>
          <p:nvPr/>
        </p:nvPicPr>
        <p:blipFill>
          <a:blip r:embed="rId7" cstate="print"/>
          <a:stretch>
            <a:fillRect/>
          </a:stretch>
        </p:blipFill>
        <p:spPr>
          <a:xfrm>
            <a:off x="107504" y="5085184"/>
            <a:ext cx="899592" cy="1001546"/>
          </a:xfrm>
          <a:prstGeom prst="rect">
            <a:avLst/>
          </a:prstGeom>
        </p:spPr>
      </p:pic>
      <p:sp>
        <p:nvSpPr>
          <p:cNvPr id="7" name="TextBox 6"/>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Духовный центр православия Гора Афон</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1988</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3" name="Рисунок 2" descr="athos-7.jpg"/>
          <p:cNvPicPr>
            <a:picLocks noChangeAspect="1"/>
          </p:cNvPicPr>
          <p:nvPr/>
        </p:nvPicPr>
        <p:blipFill>
          <a:blip r:embed="rId3" cstate="print">
            <a:lum contrast="20000"/>
          </a:blip>
          <a:srcRect l="21095"/>
          <a:stretch>
            <a:fillRect/>
          </a:stretch>
        </p:blipFill>
        <p:spPr>
          <a:xfrm>
            <a:off x="1331640" y="1556792"/>
            <a:ext cx="7703840" cy="5301208"/>
          </a:xfrm>
          <a:prstGeom prst="rect">
            <a:avLst/>
          </a:prstGeom>
        </p:spPr>
      </p:pic>
      <p:pic>
        <p:nvPicPr>
          <p:cNvPr id="4" name="Рисунок 3" descr="Athos_the_Holy_Mountain.jpg"/>
          <p:cNvPicPr>
            <a:picLocks noChangeAspect="1"/>
          </p:cNvPicPr>
          <p:nvPr/>
        </p:nvPicPr>
        <p:blipFill>
          <a:blip r:embed="rId4" cstate="print"/>
          <a:srcRect r="926" b="9111"/>
          <a:stretch>
            <a:fillRect/>
          </a:stretch>
        </p:blipFill>
        <p:spPr>
          <a:xfrm>
            <a:off x="1331640" y="1556792"/>
            <a:ext cx="7704856" cy="5301208"/>
          </a:xfrm>
          <a:prstGeom prst="rect">
            <a:avLst/>
          </a:prstGeom>
        </p:spPr>
      </p:pic>
      <p:pic>
        <p:nvPicPr>
          <p:cNvPr id="5" name="Рисунок 4" descr="214_5.jpg"/>
          <p:cNvPicPr>
            <a:picLocks noChangeAspect="1"/>
          </p:cNvPicPr>
          <p:nvPr/>
        </p:nvPicPr>
        <p:blipFill>
          <a:blip r:embed="rId5" cstate="print"/>
          <a:srcRect r="4447"/>
          <a:stretch>
            <a:fillRect/>
          </a:stretch>
        </p:blipFill>
        <p:spPr>
          <a:xfrm>
            <a:off x="1331640" y="1484461"/>
            <a:ext cx="7704856" cy="5373539"/>
          </a:xfrm>
          <a:prstGeom prst="rect">
            <a:avLst/>
          </a:prstGeom>
        </p:spPr>
      </p:pic>
      <p:sp>
        <p:nvSpPr>
          <p:cNvPr id="6" name="TextBox 5"/>
          <p:cNvSpPr txBox="1"/>
          <p:nvPr/>
        </p:nvSpPr>
        <p:spPr>
          <a:xfrm>
            <a:off x="5724128" y="1556792"/>
            <a:ext cx="3240360" cy="261610"/>
          </a:xfrm>
          <a:prstGeom prst="rect">
            <a:avLst/>
          </a:prstGeom>
          <a:noFill/>
        </p:spPr>
        <p:txBody>
          <a:bodyPr wrap="square" rtlCol="0">
            <a:spAutoFit/>
          </a:bodyPr>
          <a:lstStyle/>
          <a:p>
            <a:pPr algn="r"/>
            <a:r>
              <a:rPr lang="vi-VN" sz="1100" dirty="0" smtClean="0"/>
              <a:t>Монастырь святого Пантелеимона</a:t>
            </a:r>
            <a:endParaRPr lang="ru-RU" sz="1100" dirty="0"/>
          </a:p>
        </p:txBody>
      </p:sp>
      <p:sp>
        <p:nvSpPr>
          <p:cNvPr id="7" name="TextBox 6">
            <a:hlinkClick r:id="rId6"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pic>
        <p:nvPicPr>
          <p:cNvPr id="8" name="Рисунок 7" descr="шарик.png">
            <a:hlinkClick r:id="rId7" tooltip="Щёлкните для просмотра Gogle-карт, панорам и фото"/>
          </p:cNvPr>
          <p:cNvPicPr>
            <a:picLocks noChangeAspect="1"/>
          </p:cNvPicPr>
          <p:nvPr/>
        </p:nvPicPr>
        <p:blipFill>
          <a:blip r:embed="rId8" cstate="print"/>
          <a:stretch>
            <a:fillRect/>
          </a:stretch>
        </p:blipFill>
        <p:spPr>
          <a:xfrm>
            <a:off x="107504" y="5085184"/>
            <a:ext cx="899592" cy="1001546"/>
          </a:xfrm>
          <a:prstGeom prst="rect">
            <a:avLst/>
          </a:prstGeom>
        </p:spPr>
      </p:pic>
      <p:sp>
        <p:nvSpPr>
          <p:cNvPr id="9" name="TextBox 8"/>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pic>
        <p:nvPicPr>
          <p:cNvPr id="11" name="Рисунок 10" descr="афон3.jpg"/>
          <p:cNvPicPr>
            <a:picLocks noChangeAspect="1"/>
          </p:cNvPicPr>
          <p:nvPr/>
        </p:nvPicPr>
        <p:blipFill>
          <a:blip r:embed="rId9" cstate="print"/>
          <a:srcRect r="4739"/>
          <a:stretch>
            <a:fillRect/>
          </a:stretch>
        </p:blipFill>
        <p:spPr>
          <a:xfrm>
            <a:off x="1259631" y="1412776"/>
            <a:ext cx="7776865" cy="5445224"/>
          </a:xfrm>
          <a:prstGeom prst="rect">
            <a:avLst/>
          </a:prstGeom>
        </p:spPr>
      </p:pic>
      <p:sp>
        <p:nvSpPr>
          <p:cNvPr id="12" name="TextBox 11"/>
          <p:cNvSpPr txBox="1"/>
          <p:nvPr/>
        </p:nvSpPr>
        <p:spPr>
          <a:xfrm>
            <a:off x="7380312" y="1556792"/>
            <a:ext cx="1512168" cy="276999"/>
          </a:xfrm>
          <a:prstGeom prst="rect">
            <a:avLst/>
          </a:prstGeom>
          <a:noFill/>
        </p:spPr>
        <p:txBody>
          <a:bodyPr wrap="square" rtlCol="0">
            <a:spAutoFit/>
          </a:bodyPr>
          <a:lstStyle/>
          <a:p>
            <a:pPr algn="r"/>
            <a:r>
              <a:rPr lang="ru-RU" sz="1200" dirty="0" smtClean="0"/>
              <a:t>Гора Афон</a:t>
            </a:r>
            <a:endParaRPr lang="ru-RU" sz="12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3"/>
                                        </p:tgtEl>
                                        <p:attrNameLst>
                                          <p:attrName>ppt_w</p:attrName>
                                        </p:attrNameLst>
                                      </p:cBhvr>
                                      <p:tavLst>
                                        <p:tav tm="0">
                                          <p:val>
                                            <p:strVal val="ppt_w"/>
                                          </p:val>
                                        </p:tav>
                                        <p:tav tm="100000">
                                          <p:val>
                                            <p:strVal val="ppt_w*0.70"/>
                                          </p:val>
                                        </p:tav>
                                      </p:tavLst>
                                    </p:anim>
                                    <p:anim calcmode="lin" valueType="num">
                                      <p:cBhvr>
                                        <p:cTn id="7" dur="1000"/>
                                        <p:tgtEl>
                                          <p:spTgt spid="3"/>
                                        </p:tgtEl>
                                        <p:attrNameLst>
                                          <p:attrName>ppt_h</p:attrName>
                                        </p:attrNameLst>
                                      </p:cBhvr>
                                      <p:tavLst>
                                        <p:tav tm="0">
                                          <p:val>
                                            <p:strVal val="ppt_h"/>
                                          </p:val>
                                        </p:tav>
                                        <p:tav tm="100000">
                                          <p:val>
                                            <p:strVal val="ppt_h"/>
                                          </p:val>
                                        </p:tav>
                                      </p:tavLst>
                                    </p:anim>
                                    <p:animEffect transition="out" filter="fade">
                                      <p:cBhvr>
                                        <p:cTn id="8" dur="1000"/>
                                        <p:tgtEl>
                                          <p:spTgt spid="3"/>
                                        </p:tgtEl>
                                      </p:cBhvr>
                                    </p:animEffect>
                                    <p:set>
                                      <p:cBhvr>
                                        <p:cTn id="9" dur="1" fill="hold">
                                          <p:stCondLst>
                                            <p:cond delay="999"/>
                                          </p:stCondLst>
                                        </p:cTn>
                                        <p:tgtEl>
                                          <p:spTgt spid="3"/>
                                        </p:tgtEl>
                                        <p:attrNameLst>
                                          <p:attrName>style.visibility</p:attrName>
                                        </p:attrNameLst>
                                      </p:cBhvr>
                                      <p:to>
                                        <p:strVal val="hidden"/>
                                      </p:to>
                                    </p:set>
                                  </p:childTnLst>
                                </p:cTn>
                              </p:par>
                              <p:par>
                                <p:cTn id="10" presetID="2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xit" presetSubtype="0" accel="100000" fill="hold" nodeType="clickEffect">
                                  <p:stCondLst>
                                    <p:cond delay="0"/>
                                  </p:stCondLst>
                                  <p:childTnLst>
                                    <p:anim calcmode="lin" valueType="num">
                                      <p:cBhvr>
                                        <p:cTn id="16" dur="1000"/>
                                        <p:tgtEl>
                                          <p:spTgt spid="4"/>
                                        </p:tgtEl>
                                        <p:attrNameLst>
                                          <p:attrName>ppt_w</p:attrName>
                                        </p:attrNameLst>
                                      </p:cBhvr>
                                      <p:tavLst>
                                        <p:tav tm="0">
                                          <p:val>
                                            <p:strVal val="ppt_w"/>
                                          </p:val>
                                        </p:tav>
                                        <p:tav tm="100000">
                                          <p:val>
                                            <p:strVal val="ppt_w+.3"/>
                                          </p:val>
                                        </p:tav>
                                      </p:tavLst>
                                    </p:anim>
                                    <p:anim calcmode="lin" valueType="num">
                                      <p:cBhvr>
                                        <p:cTn id="17" dur="1000"/>
                                        <p:tgtEl>
                                          <p:spTgt spid="4"/>
                                        </p:tgtEl>
                                        <p:attrNameLst>
                                          <p:attrName>ppt_h</p:attrName>
                                        </p:attrNameLst>
                                      </p:cBhvr>
                                      <p:tavLst>
                                        <p:tav tm="0">
                                          <p:val>
                                            <p:strVal val="ppt_h"/>
                                          </p:val>
                                        </p:tav>
                                        <p:tav tm="100000">
                                          <p:val>
                                            <p:strVal val="ppt_h"/>
                                          </p:val>
                                        </p:tav>
                                      </p:tavLst>
                                    </p:anim>
                                    <p:animEffect transition="out" filter="fade">
                                      <p:cBhvr>
                                        <p:cTn id="18" dur="1000"/>
                                        <p:tgtEl>
                                          <p:spTgt spid="4"/>
                                        </p:tgtEl>
                                      </p:cBhvr>
                                    </p:animEffect>
                                    <p:set>
                                      <p:cBhvr>
                                        <p:cTn id="19" dur="1" fill="hold">
                                          <p:stCondLst>
                                            <p:cond delay="999"/>
                                          </p:stCondLst>
                                        </p:cTn>
                                        <p:tgtEl>
                                          <p:spTgt spid="4"/>
                                        </p:tgtEl>
                                        <p:attrNameLst>
                                          <p:attrName>style.visibility</p:attrName>
                                        </p:attrNameLst>
                                      </p:cBhvr>
                                      <p:to>
                                        <p:strVal val="hidden"/>
                                      </p:to>
                                    </p:set>
                                  </p:childTnLst>
                                </p:cTn>
                              </p:par>
                              <p:par>
                                <p:cTn id="20" presetID="22" presetClass="entr" presetSubtype="2"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1000"/>
                                        <p:tgtEl>
                                          <p:spTgt spid="5"/>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childTnLst>
                                </p:cTn>
                              </p:par>
                              <p:par>
                                <p:cTn id="31" presetID="29"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ppt_x</p:attrName>
                                        </p:attrNameLst>
                                      </p:cBhvr>
                                      <p:tavLst>
                                        <p:tav tm="0">
                                          <p:val>
                                            <p:strVal val="#ppt_x-.2"/>
                                          </p:val>
                                        </p:tav>
                                        <p:tav tm="100000">
                                          <p:val>
                                            <p:strVal val="#ppt_x"/>
                                          </p:val>
                                        </p:tav>
                                      </p:tavLst>
                                    </p:anim>
                                    <p:anim calcmode="lin" valueType="num">
                                      <p:cBhvr>
                                        <p:cTn id="34"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Монастыри Метеоры</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1988</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TextBox 2"/>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pic>
        <p:nvPicPr>
          <p:cNvPr id="4" name="Рисунок 3" descr="шарик.png">
            <a:hlinkClick r:id="rId3" tooltip="Щёлкните для просмотра Gogle-карт, панорам и фото"/>
          </p:cNvPr>
          <p:cNvPicPr>
            <a:picLocks noChangeAspect="1"/>
          </p:cNvPicPr>
          <p:nvPr/>
        </p:nvPicPr>
        <p:blipFill>
          <a:blip r:embed="rId4" cstate="print"/>
          <a:stretch>
            <a:fillRect/>
          </a:stretch>
        </p:blipFill>
        <p:spPr>
          <a:xfrm>
            <a:off x="107504" y="5085184"/>
            <a:ext cx="899592" cy="1001546"/>
          </a:xfrm>
          <a:prstGeom prst="rect">
            <a:avLst/>
          </a:prstGeom>
        </p:spPr>
      </p:pic>
      <p:sp>
        <p:nvSpPr>
          <p:cNvPr id="5" name="TextBox 4"/>
          <p:cNvSpPr txBox="1"/>
          <p:nvPr/>
        </p:nvSpPr>
        <p:spPr>
          <a:xfrm>
            <a:off x="1259632" y="3356992"/>
            <a:ext cx="7632848" cy="3108543"/>
          </a:xfrm>
          <a:prstGeom prst="rect">
            <a:avLst/>
          </a:prstGeom>
          <a:noFill/>
        </p:spPr>
        <p:txBody>
          <a:bodyPr wrap="square" rtlCol="0">
            <a:spAutoFit/>
          </a:bodyPr>
          <a:lstStyle/>
          <a:p>
            <a:pPr algn="just"/>
            <a:r>
              <a:rPr lang="ru-RU" sz="1050" dirty="0" smtClean="0"/>
              <a:t>"Парящие в воздухе" (так переводится </a:t>
            </a:r>
            <a:r>
              <a:rPr lang="ru-RU" sz="1050" dirty="0" err="1" smtClean="0"/>
              <a:t>Μετέωρα </a:t>
            </a:r>
            <a:r>
              <a:rPr lang="ru-RU" sz="1050" dirty="0" smtClean="0"/>
              <a:t>с греческого) монастыри являются уникальным художественным произведением и ярким примером архитектурного преобразования пространства в место для уединения, медитаций и молитв. Шесть действующих православных монастырей расположены на вершинах грандиозных скал, находящихся на ровной поверхности </a:t>
            </a:r>
            <a:r>
              <a:rPr lang="ru-RU" sz="1050" dirty="0" err="1" smtClean="0"/>
              <a:t>Фессалийской</a:t>
            </a:r>
            <a:r>
              <a:rPr lang="ru-RU" sz="1050" dirty="0" smtClean="0"/>
              <a:t> равнины. Скалы достигают в высоту 600 метров над уровнем моря и являются редким геологическим явлением. Они образованы более 60 миллионов лет назад, а ранее являлись каменистым дном доисторического моря, находившегося на месте равнины.   Отшельники и аскеты начали селиться в этих необычных краях задолго до </a:t>
            </a:r>
            <a:r>
              <a:rPr lang="en-US" sz="1050" dirty="0" smtClean="0"/>
              <a:t>X</a:t>
            </a:r>
            <a:r>
              <a:rPr lang="ru-RU" sz="1050" dirty="0" smtClean="0"/>
              <a:t> века. Они жили в пещерах и в скальных углублениях, а рядом создавали небольшие площадки, «молельные места», для совместного совершения молитв и изучения духовных текстов.   В конце </a:t>
            </a:r>
            <a:r>
              <a:rPr lang="en-US" sz="1050" dirty="0" smtClean="0"/>
              <a:t>XII</a:t>
            </a:r>
            <a:r>
              <a:rPr lang="ru-RU" sz="1050" dirty="0" smtClean="0"/>
              <a:t> века у подножия одной из скал, уже населённой монахами, была построена маленькая церковь под названием Панагия </a:t>
            </a:r>
            <a:r>
              <a:rPr lang="ru-RU" sz="1050" dirty="0" err="1" smtClean="0"/>
              <a:t>Дупиани</a:t>
            </a:r>
            <a:r>
              <a:rPr lang="ru-RU" sz="1050" dirty="0" smtClean="0"/>
              <a:t> или Скит. В </a:t>
            </a:r>
            <a:r>
              <a:rPr lang="en-US" sz="1050" dirty="0" smtClean="0"/>
              <a:t>XIV</a:t>
            </a:r>
            <a:r>
              <a:rPr lang="ru-RU" sz="1050" dirty="0" smtClean="0"/>
              <a:t> веке во времена политической нестабильности в Фессалии, на недоступных вершинах скал стали появляться один монастырь за другим. К концу </a:t>
            </a:r>
            <a:r>
              <a:rPr lang="en-US" sz="1050" dirty="0" smtClean="0"/>
              <a:t>XV</a:t>
            </a:r>
            <a:r>
              <a:rPr lang="ru-RU" sz="1050" dirty="0" smtClean="0"/>
              <a:t> века их количество увеличилось до 24. Процветание монастырей продолжалось вплоть до </a:t>
            </a:r>
            <a:r>
              <a:rPr lang="en-US" sz="1050" dirty="0" smtClean="0"/>
              <a:t>XVII</a:t>
            </a:r>
            <a:r>
              <a:rPr lang="ru-RU" sz="1050" dirty="0" smtClean="0"/>
              <a:t> века. </a:t>
            </a:r>
          </a:p>
          <a:p>
            <a:pPr algn="just"/>
            <a:r>
              <a:rPr lang="ru-RU" sz="1050" dirty="0" smtClean="0"/>
              <a:t>До 20-х годов XX века, когда к монастырям были проложены дороги и сделаны каменные ступени для подъёма, монахи и посетители могли попасть в монастыри только по навесным деревянным лестницам, либо с помощью монахов, которые поднимали их в специальных сетках (а в первые века существования комплекса монахами использовались сплошные леса из брусьев, крепившиеся в расщелинах скал). Подъём занимал более получаса.</a:t>
            </a:r>
          </a:p>
          <a:p>
            <a:pPr algn="just"/>
            <a:r>
              <a:rPr lang="ru-RU" sz="1050" dirty="0" smtClean="0"/>
              <a:t>Сегодня действуют монастыри: Монастырь </a:t>
            </a:r>
            <a:r>
              <a:rPr lang="ru-RU" sz="1050" dirty="0" err="1" smtClean="0"/>
              <a:t>Варлаама</a:t>
            </a:r>
            <a:r>
              <a:rPr lang="ru-RU" sz="1050" dirty="0" smtClean="0"/>
              <a:t>, Монастырь Святой Троицы, Монастырь </a:t>
            </a:r>
            <a:r>
              <a:rPr lang="ru-RU" sz="1050" dirty="0" err="1" smtClean="0"/>
              <a:t>Русану</a:t>
            </a:r>
            <a:r>
              <a:rPr lang="ru-RU" sz="1050" dirty="0" smtClean="0"/>
              <a:t> или святой Варвары, Монастырь Святого Стефана, Монастырь Святого Николая </a:t>
            </a:r>
            <a:r>
              <a:rPr lang="ru-RU" sz="1050" dirty="0" err="1" smtClean="0"/>
              <a:t>Анапавсаса</a:t>
            </a:r>
            <a:r>
              <a:rPr lang="ru-RU" sz="1100" dirty="0" smtClean="0"/>
              <a:t>,  </a:t>
            </a:r>
            <a:r>
              <a:rPr lang="ru-RU" sz="1400" b="1" dirty="0" smtClean="0">
                <a:hlinkClick r:id="rId5"/>
              </a:rPr>
              <a:t>Преображения Господня (Великий Метеор</a:t>
            </a:r>
            <a:r>
              <a:rPr lang="ru-RU" sz="1200" b="1" dirty="0" smtClean="0">
                <a:hlinkClick r:id="rId5"/>
              </a:rPr>
              <a:t>)</a:t>
            </a:r>
            <a:r>
              <a:rPr lang="ru-RU" sz="1200" dirty="0" smtClean="0"/>
              <a:t>.</a:t>
            </a:r>
            <a:endParaRPr lang="ru-RU" sz="1100" dirty="0" smtClean="0"/>
          </a:p>
        </p:txBody>
      </p:sp>
      <p:sp>
        <p:nvSpPr>
          <p:cNvPr id="7" name="TextBox 6">
            <a:hlinkClick r:id="rId6"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pic>
        <p:nvPicPr>
          <p:cNvPr id="10" name="Рисунок 9" descr="3D.png">
            <a:hlinkClick r:id="rId7" tooltip="3D-панорама c возможностью автовращения"/>
          </p:cNvPr>
          <p:cNvPicPr>
            <a:picLocks noChangeAspect="1"/>
          </p:cNvPicPr>
          <p:nvPr/>
        </p:nvPicPr>
        <p:blipFill>
          <a:blip r:embed="rId8" cstate="print"/>
          <a:stretch>
            <a:fillRect/>
          </a:stretch>
        </p:blipFill>
        <p:spPr>
          <a:xfrm>
            <a:off x="179512" y="2708920"/>
            <a:ext cx="725454" cy="648072"/>
          </a:xfrm>
          <a:prstGeom prst="rect">
            <a:avLst/>
          </a:prstGeom>
        </p:spPr>
      </p:pic>
      <p:sp>
        <p:nvSpPr>
          <p:cNvPr id="9" name="Прямоугольник 8"/>
          <p:cNvSpPr/>
          <p:nvPr/>
        </p:nvSpPr>
        <p:spPr>
          <a:xfrm>
            <a:off x="1259632" y="1556792"/>
            <a:ext cx="5112568" cy="1615827"/>
          </a:xfrm>
          <a:prstGeom prst="rect">
            <a:avLst/>
          </a:prstGeom>
        </p:spPr>
        <p:txBody>
          <a:bodyPr wrap="square">
            <a:spAutoFit/>
          </a:bodyPr>
          <a:lstStyle/>
          <a:p>
            <a:pPr algn="just"/>
            <a:r>
              <a:rPr lang="ru-RU" sz="1100" b="1" cap="all" dirty="0" smtClean="0"/>
              <a:t>Метеоры</a:t>
            </a:r>
            <a:r>
              <a:rPr lang="ru-RU" sz="1100" dirty="0" smtClean="0"/>
              <a:t> расположены в горах Фессалии на севере Греции. Начиная с XI в. на вершинах этих практически недоступных песчаниковых </a:t>
            </a:r>
            <a:r>
              <a:rPr lang="ru-RU" sz="1100" dirty="0" err="1" smtClean="0"/>
              <a:t>останцов</a:t>
            </a:r>
            <a:r>
              <a:rPr lang="ru-RU" sz="1100" dirty="0" smtClean="0"/>
              <a:t> монахи обустраивали скиты и строили монастыри. 24 монастыря из числа построенных были сооружены здесь в период возрождения идеалов монашества XV в.  Росписи, датируемые XVI в., знаменуют собой важный этап в развитии </a:t>
            </a:r>
            <a:r>
              <a:rPr lang="ru-RU" sz="1100" dirty="0" err="1" smtClean="0"/>
              <a:t>поствизантийской</a:t>
            </a:r>
            <a:r>
              <a:rPr lang="ru-RU" sz="1100" dirty="0" smtClean="0"/>
              <a:t> живописи. Скальный комплекс Метеоры в Греции — один из немногих памятников на планете, одновременно и рукотворных, и созданных природой. Это редкий случай, когда вмешательство человека не изменило  и ухудшило пейзаж, а гармонично его дополнило.</a:t>
            </a:r>
          </a:p>
        </p:txBody>
      </p:sp>
      <p:pic>
        <p:nvPicPr>
          <p:cNvPr id="13" name="Рисунок 12" descr="3835034_large.jpg"/>
          <p:cNvPicPr>
            <a:picLocks noChangeAspect="1"/>
          </p:cNvPicPr>
          <p:nvPr/>
        </p:nvPicPr>
        <p:blipFill>
          <a:blip r:embed="rId9" cstate="print">
            <a:lum contrast="10000"/>
          </a:blip>
          <a:srcRect l="4326" t="4412" r="11413" b="5552"/>
          <a:stretch>
            <a:fillRect/>
          </a:stretch>
        </p:blipFill>
        <p:spPr>
          <a:xfrm>
            <a:off x="6444208" y="1556792"/>
            <a:ext cx="2409989" cy="1779338"/>
          </a:xfrm>
          <a:prstGeom prst="rect">
            <a:avLst/>
          </a:prstGeom>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pic>
        <p:nvPicPr>
          <p:cNvPr id="3" name="Рисунок 2" descr="шарик.png">
            <a:hlinkClick r:id="rId3" tooltip="Щёлкните для просмотра Gogle-карт, панорам и фото"/>
          </p:cNvPr>
          <p:cNvPicPr>
            <a:picLocks noChangeAspect="1"/>
          </p:cNvPicPr>
          <p:nvPr/>
        </p:nvPicPr>
        <p:blipFill>
          <a:blip r:embed="rId4" cstate="print"/>
          <a:stretch>
            <a:fillRect/>
          </a:stretch>
        </p:blipFill>
        <p:spPr>
          <a:xfrm>
            <a:off x="107504" y="5085184"/>
            <a:ext cx="899592" cy="1001546"/>
          </a:xfrm>
          <a:prstGeom prst="rect">
            <a:avLst/>
          </a:prstGeom>
        </p:spPr>
      </p:pic>
      <p:sp>
        <p:nvSpPr>
          <p:cNvPr id="4" name="TextBox 3">
            <a:hlinkClick r:id="rId5"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sp>
        <p:nvSpPr>
          <p:cNvPr id="5" name="TextBox 4"/>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Монастыри Метеоры</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1988</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7" name="Рисунок 6" descr="met3.jpg"/>
          <p:cNvPicPr>
            <a:picLocks noChangeAspect="1"/>
          </p:cNvPicPr>
          <p:nvPr/>
        </p:nvPicPr>
        <p:blipFill>
          <a:blip r:embed="rId6" cstate="print"/>
          <a:stretch>
            <a:fillRect/>
          </a:stretch>
        </p:blipFill>
        <p:spPr>
          <a:xfrm>
            <a:off x="1493733" y="1484784"/>
            <a:ext cx="7236654" cy="5373216"/>
          </a:xfrm>
          <a:prstGeom prst="rect">
            <a:avLst/>
          </a:prstGeom>
        </p:spPr>
      </p:pic>
      <p:pic>
        <p:nvPicPr>
          <p:cNvPr id="8" name="Рисунок 7" descr="monastery4.jpg"/>
          <p:cNvPicPr>
            <a:picLocks noChangeAspect="1"/>
          </p:cNvPicPr>
          <p:nvPr/>
        </p:nvPicPr>
        <p:blipFill>
          <a:blip r:embed="rId7" cstate="print">
            <a:lum contrast="10000"/>
          </a:blip>
          <a:srcRect l="8662" r="7077" b="5980"/>
          <a:stretch>
            <a:fillRect/>
          </a:stretch>
        </p:blipFill>
        <p:spPr>
          <a:xfrm>
            <a:off x="1331640" y="1484784"/>
            <a:ext cx="7704856" cy="5373216"/>
          </a:xfrm>
          <a:prstGeom prst="rect">
            <a:avLst/>
          </a:prstGeom>
        </p:spPr>
      </p:pic>
      <p:pic>
        <p:nvPicPr>
          <p:cNvPr id="10" name="Рисунок 9" descr="Untitled-1.jpg"/>
          <p:cNvPicPr>
            <a:picLocks noChangeAspect="1"/>
          </p:cNvPicPr>
          <p:nvPr/>
        </p:nvPicPr>
        <p:blipFill>
          <a:blip r:embed="rId8" cstate="print"/>
          <a:srcRect l="1963" r="-1818" b="9265"/>
          <a:stretch>
            <a:fillRect/>
          </a:stretch>
        </p:blipFill>
        <p:spPr>
          <a:xfrm>
            <a:off x="1331640" y="1484784"/>
            <a:ext cx="7884368" cy="5373216"/>
          </a:xfrm>
          <a:prstGeom prst="rect">
            <a:avLst/>
          </a:prstGeom>
        </p:spPr>
      </p:pic>
      <p:pic>
        <p:nvPicPr>
          <p:cNvPr id="12" name="Рисунок 11" descr="мете.jpg"/>
          <p:cNvPicPr>
            <a:picLocks noChangeAspect="1"/>
          </p:cNvPicPr>
          <p:nvPr/>
        </p:nvPicPr>
        <p:blipFill>
          <a:blip r:embed="rId9" cstate="print"/>
          <a:srcRect l="6300" r="8262"/>
          <a:stretch>
            <a:fillRect/>
          </a:stretch>
        </p:blipFill>
        <p:spPr>
          <a:xfrm>
            <a:off x="1331640" y="1460921"/>
            <a:ext cx="7812360" cy="5397079"/>
          </a:xfrm>
          <a:prstGeom prst="rect">
            <a:avLst/>
          </a:prstGeom>
        </p:spPr>
      </p:pic>
      <p:pic>
        <p:nvPicPr>
          <p:cNvPr id="15" name="Рисунок 14" descr="Roussanou-Monastery.jpg"/>
          <p:cNvPicPr>
            <a:picLocks noChangeAspect="1"/>
          </p:cNvPicPr>
          <p:nvPr/>
        </p:nvPicPr>
        <p:blipFill>
          <a:blip r:embed="rId10" cstate="print"/>
          <a:srcRect r="10748"/>
          <a:stretch>
            <a:fillRect/>
          </a:stretch>
        </p:blipFill>
        <p:spPr>
          <a:xfrm>
            <a:off x="1331639" y="1484784"/>
            <a:ext cx="7812361" cy="5373216"/>
          </a:xfrm>
          <a:prstGeom prst="rect">
            <a:avLst/>
          </a:prstGeom>
        </p:spPr>
      </p:pic>
      <p:pic>
        <p:nvPicPr>
          <p:cNvPr id="14" name="Рисунок 13" descr="3D.png">
            <a:hlinkClick r:id="rId11" tooltip="3D-панорама c возможностью автовращения"/>
          </p:cNvPr>
          <p:cNvPicPr>
            <a:picLocks noChangeAspect="1"/>
          </p:cNvPicPr>
          <p:nvPr/>
        </p:nvPicPr>
        <p:blipFill>
          <a:blip r:embed="rId12" cstate="print"/>
          <a:stretch>
            <a:fillRect/>
          </a:stretch>
        </p:blipFill>
        <p:spPr>
          <a:xfrm>
            <a:off x="179512" y="2708920"/>
            <a:ext cx="725454" cy="6480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xit" presetSubtype="0" fill="hold" nodeType="clickEffect">
                                  <p:stCondLst>
                                    <p:cond delay="0"/>
                                  </p:stCondLst>
                                  <p:childTnLst>
                                    <p:anim calcmode="lin" valueType="num">
                                      <p:cBhvr>
                                        <p:cTn id="6" dur="1000"/>
                                        <p:tgtEl>
                                          <p:spTgt spid="7"/>
                                        </p:tgtEl>
                                        <p:attrNameLst>
                                          <p:attrName>ppt_x</p:attrName>
                                        </p:attrNameLst>
                                      </p:cBhvr>
                                      <p:tavLst>
                                        <p:tav tm="0">
                                          <p:val>
                                            <p:strVal val="ppt_x"/>
                                          </p:val>
                                        </p:tav>
                                        <p:tav tm="100000">
                                          <p:val>
                                            <p:strVal val="ppt_x-.2"/>
                                          </p:val>
                                        </p:tav>
                                      </p:tavLst>
                                    </p:anim>
                                    <p:anim calcmode="lin" valueType="num">
                                      <p:cBhvr>
                                        <p:cTn id="7" dur="1000"/>
                                        <p:tgtEl>
                                          <p:spTgt spid="7"/>
                                        </p:tgtEl>
                                        <p:attrNameLst>
                                          <p:attrName>ppt_y</p:attrName>
                                        </p:attrNameLst>
                                      </p:cBhvr>
                                      <p:tavLst>
                                        <p:tav tm="0">
                                          <p:val>
                                            <p:strVal val="ppt_y"/>
                                          </p:val>
                                        </p:tav>
                                        <p:tav tm="100000">
                                          <p:val>
                                            <p:strVal val="ppt_y"/>
                                          </p:val>
                                        </p:tav>
                                      </p:tavLst>
                                    </p:anim>
                                    <p:animEffect transition="out" filter="fade">
                                      <p:cBhvr>
                                        <p:cTn id="8" dur="1000"/>
                                        <p:tgtEl>
                                          <p:spTgt spid="7"/>
                                        </p:tgtEl>
                                      </p:cBhvr>
                                    </p:animEffect>
                                    <p:set>
                                      <p:cBhvr>
                                        <p:cTn id="9" dur="1" fill="hold">
                                          <p:stCondLst>
                                            <p:cond delay="999"/>
                                          </p:stCondLst>
                                        </p:cTn>
                                        <p:tgtEl>
                                          <p:spTgt spid="7"/>
                                        </p:tgtEl>
                                        <p:attrNameLst>
                                          <p:attrName>style.visibility</p:attrName>
                                        </p:attrNameLst>
                                      </p:cBhvr>
                                      <p:to>
                                        <p:strVal val="hidden"/>
                                      </p:to>
                                    </p:set>
                                  </p:childTnLst>
                                </p:cTn>
                              </p:par>
                              <p:par>
                                <p:cTn id="10" presetID="22" presetClass="entr" presetSubtype="2"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xit" presetSubtype="0" fill="hold" nodeType="clickEffect">
                                  <p:stCondLst>
                                    <p:cond delay="0"/>
                                  </p:stCondLst>
                                  <p:childTnLst>
                                    <p:anim calcmode="lin" valueType="num">
                                      <p:cBhvr>
                                        <p:cTn id="16" dur="1000"/>
                                        <p:tgtEl>
                                          <p:spTgt spid="8"/>
                                        </p:tgtEl>
                                        <p:attrNameLst>
                                          <p:attrName>ppt_w</p:attrName>
                                        </p:attrNameLst>
                                      </p:cBhvr>
                                      <p:tavLst>
                                        <p:tav tm="0">
                                          <p:val>
                                            <p:strVal val="ppt_w"/>
                                          </p:val>
                                        </p:tav>
                                        <p:tav tm="100000">
                                          <p:val>
                                            <p:strVal val="ppt_w*0.70"/>
                                          </p:val>
                                        </p:tav>
                                      </p:tavLst>
                                    </p:anim>
                                    <p:anim calcmode="lin" valueType="num">
                                      <p:cBhvr>
                                        <p:cTn id="17" dur="1000"/>
                                        <p:tgtEl>
                                          <p:spTgt spid="8"/>
                                        </p:tgtEl>
                                        <p:attrNameLst>
                                          <p:attrName>ppt_h</p:attrName>
                                        </p:attrNameLst>
                                      </p:cBhvr>
                                      <p:tavLst>
                                        <p:tav tm="0">
                                          <p:val>
                                            <p:strVal val="ppt_h"/>
                                          </p:val>
                                        </p:tav>
                                        <p:tav tm="100000">
                                          <p:val>
                                            <p:strVal val="ppt_h"/>
                                          </p:val>
                                        </p:tav>
                                      </p:tavLst>
                                    </p:anim>
                                    <p:animEffect transition="out" filter="fade">
                                      <p:cBhvr>
                                        <p:cTn id="18" dur="1000"/>
                                        <p:tgtEl>
                                          <p:spTgt spid="8"/>
                                        </p:tgtEl>
                                      </p:cBhvr>
                                    </p:animEffect>
                                    <p:set>
                                      <p:cBhvr>
                                        <p:cTn id="19" dur="1" fill="hold">
                                          <p:stCondLst>
                                            <p:cond delay="999"/>
                                          </p:stCondLst>
                                        </p:cTn>
                                        <p:tgtEl>
                                          <p:spTgt spid="8"/>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404664"/>
            <a:ext cx="5904656" cy="892552"/>
          </a:xfrm>
          <a:prstGeom prst="rect">
            <a:avLst/>
          </a:prstGeom>
          <a:noFill/>
        </p:spPr>
        <p:txBody>
          <a:bodyPr wrap="square" rtlCol="0">
            <a:spAutoFit/>
          </a:bodyPr>
          <a:lstStyle/>
          <a:p>
            <a:pPr algn="ctr"/>
            <a:r>
              <a:rPr lang="ru-RU" sz="2000"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Раннехристианские</a:t>
            </a: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и византийские </a:t>
            </a:r>
          </a:p>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памятники в городе Салоники</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1988</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TextBox 2"/>
          <p:cNvSpPr txBox="1"/>
          <p:nvPr/>
        </p:nvSpPr>
        <p:spPr>
          <a:xfrm>
            <a:off x="1331640" y="2780928"/>
            <a:ext cx="7632848" cy="3724096"/>
          </a:xfrm>
          <a:prstGeom prst="rect">
            <a:avLst/>
          </a:prstGeom>
          <a:noFill/>
        </p:spPr>
        <p:txBody>
          <a:bodyPr wrap="square" rtlCol="0">
            <a:spAutoFit/>
          </a:bodyPr>
          <a:lstStyle/>
          <a:p>
            <a:pPr algn="just"/>
            <a:r>
              <a:rPr lang="ru-RU" sz="1000" dirty="0" smtClean="0"/>
              <a:t>К величайшим шедеврам </a:t>
            </a:r>
            <a:r>
              <a:rPr lang="ru-RU" sz="1000" dirty="0" err="1" smtClean="0"/>
              <a:t>раннехристианского</a:t>
            </a:r>
            <a:r>
              <a:rPr lang="ru-RU" sz="1000" dirty="0" smtClean="0"/>
              <a:t> периода относятся мозаики Ротонды, базилики Святого </a:t>
            </a:r>
            <a:r>
              <a:rPr lang="ru-RU" sz="1000" dirty="0" err="1" smtClean="0"/>
              <a:t>Димитрия</a:t>
            </a:r>
            <a:r>
              <a:rPr lang="ru-RU" sz="1000" dirty="0" smtClean="0"/>
              <a:t> и церкви Святого Давида.  После завоевания Македонии римлянами, город стал одной из провинциальных столиц Римской империи. Это был </a:t>
            </a:r>
            <a:r>
              <a:rPr lang="ru-RU" sz="1000" dirty="0" err="1" smtClean="0"/>
              <a:t>космополитичный</a:t>
            </a:r>
            <a:r>
              <a:rPr lang="ru-RU" sz="1000" dirty="0" smtClean="0"/>
              <a:t> и процветающий морской порт, который в период римского правления укрепил своё коммерческое,  стратегическое значение и стал одним из отправных пунктов для распространения христианства.  </a:t>
            </a:r>
          </a:p>
          <a:p>
            <a:pPr algn="just"/>
            <a:r>
              <a:rPr lang="ru-RU" sz="1000" dirty="0" smtClean="0"/>
              <a:t>Расположенный на перекрёстке торговых путей, город пережил бурные исторические периоды и впитал в себя культуру различных народов. Здесь царили османы и венецианцы, римляне и норманны, болгары и сарацины.  Сегодня Салоники — современный город, бережно хранящий своё историческое наследие. Второй по величине в Греции, он считается культурной столицей страны.</a:t>
            </a:r>
          </a:p>
          <a:p>
            <a:pPr algn="just"/>
            <a:endParaRPr lang="ru-RU" sz="200" dirty="0" smtClean="0"/>
          </a:p>
          <a:p>
            <a:pPr algn="just"/>
            <a:r>
              <a:rPr lang="ru-RU" sz="1050" dirty="0" smtClean="0"/>
              <a:t>Памятники </a:t>
            </a:r>
            <a:r>
              <a:rPr lang="ru-RU" sz="1050" dirty="0" err="1" smtClean="0"/>
              <a:t>раннехристианского</a:t>
            </a:r>
            <a:r>
              <a:rPr lang="ru-RU" sz="1050" dirty="0" smtClean="0"/>
              <a:t> и византийского зодчества  в городе Салоники:</a:t>
            </a:r>
          </a:p>
          <a:p>
            <a:pPr algn="just">
              <a:buBlip>
                <a:blip r:embed="rId3"/>
              </a:buBlip>
            </a:pPr>
            <a:r>
              <a:rPr lang="ru-RU" sz="1050" b="1" cap="all" dirty="0" smtClean="0">
                <a:hlinkClick r:id="rId4"/>
              </a:rPr>
              <a:t>Базилика Святого </a:t>
            </a:r>
            <a:r>
              <a:rPr lang="ru-RU" sz="1050" b="1" cap="all" dirty="0" err="1" smtClean="0">
                <a:hlinkClick r:id="rId4"/>
              </a:rPr>
              <a:t>Димитрия</a:t>
            </a:r>
            <a:r>
              <a:rPr lang="ru-RU" sz="1000" dirty="0" smtClean="0"/>
              <a:t>, построенная между 313—323 годами и перестроенная после пожара в 629—634 годах. Главной реликвией храма является рака с мощами великомученика </a:t>
            </a:r>
            <a:r>
              <a:rPr lang="ru-RU" sz="1000" dirty="0" err="1" smtClean="0"/>
              <a:t>Димитрия</a:t>
            </a:r>
            <a:r>
              <a:rPr lang="ru-RU" sz="1000" dirty="0" smtClean="0"/>
              <a:t> </a:t>
            </a:r>
            <a:r>
              <a:rPr lang="ru-RU" sz="1000" dirty="0" err="1" smtClean="0"/>
              <a:t>Солунского</a:t>
            </a:r>
            <a:r>
              <a:rPr lang="ru-RU" sz="1000" dirty="0" smtClean="0"/>
              <a:t>, святого покровителя города, и шесть сохранившихся после страшного пожара 1917 года мозаик VII века, переживших период иконоборчества.</a:t>
            </a:r>
          </a:p>
          <a:p>
            <a:pPr algn="just">
              <a:buBlip>
                <a:blip r:embed="rId3"/>
              </a:buBlip>
            </a:pPr>
            <a:r>
              <a:rPr lang="ru-RU" sz="1050" b="1" cap="all" dirty="0" smtClean="0">
                <a:hlinkClick r:id="rId5"/>
              </a:rPr>
              <a:t>Триумфальная арка императора </a:t>
            </a:r>
            <a:r>
              <a:rPr lang="ru-RU" sz="1050" b="1" cap="all" dirty="0" err="1" smtClean="0">
                <a:hlinkClick r:id="rId5"/>
              </a:rPr>
              <a:t>Галерия</a:t>
            </a:r>
            <a:r>
              <a:rPr lang="ru-RU" sz="1050" b="1" cap="all" dirty="0" smtClean="0">
                <a:hlinkClick r:id="rId5"/>
              </a:rPr>
              <a:t> и </a:t>
            </a:r>
            <a:r>
              <a:rPr lang="ru-RU" sz="1050" b="1" cap="all" dirty="0" err="1" smtClean="0">
                <a:hlinkClick r:id="rId5"/>
              </a:rPr>
              <a:t>позднеримская</a:t>
            </a:r>
            <a:r>
              <a:rPr lang="ru-RU" sz="1050" b="1" cap="all" dirty="0" smtClean="0">
                <a:hlinkClick r:id="rId5"/>
              </a:rPr>
              <a:t> церковь святого Георгия — Ротонда Святого Георгия</a:t>
            </a:r>
            <a:r>
              <a:rPr lang="ru-RU" sz="1050" dirty="0" smtClean="0"/>
              <a:t>, </a:t>
            </a:r>
            <a:r>
              <a:rPr lang="ru-RU" sz="1000" dirty="0" smtClean="0"/>
              <a:t>созданная в гробнице этого императора (Арка и гробница </a:t>
            </a:r>
            <a:r>
              <a:rPr lang="ru-RU" sz="1000" dirty="0" err="1" smtClean="0"/>
              <a:t>Галерия</a:t>
            </a:r>
            <a:r>
              <a:rPr lang="ru-RU" sz="1000" dirty="0" smtClean="0"/>
              <a:t>). Одни из древнейших сооружений в городе, являются частями дворца или погребального комплекса императора </a:t>
            </a:r>
            <a:r>
              <a:rPr lang="ru-RU" sz="1000" dirty="0" err="1" smtClean="0"/>
              <a:t>Галерия</a:t>
            </a:r>
            <a:r>
              <a:rPr lang="ru-RU" sz="1000" dirty="0" smtClean="0"/>
              <a:t>. В ротонде сохранились мозаики конца IV века.</a:t>
            </a:r>
          </a:p>
          <a:p>
            <a:pPr algn="just">
              <a:buBlip>
                <a:blip r:embed="rId3"/>
              </a:buBlip>
            </a:pPr>
            <a:r>
              <a:rPr lang="ru-RU" sz="1050" b="1" cap="all" dirty="0" smtClean="0">
                <a:hlinkClick r:id="rId6"/>
              </a:rPr>
              <a:t>Церковь Святой Софии</a:t>
            </a:r>
            <a:r>
              <a:rPr lang="ru-RU" sz="1000" dirty="0" smtClean="0"/>
              <a:t> — наиболее сохранившийся в мире храмовый комплекс иконоборческого времени, построенная в период между 690 и 730 годами.</a:t>
            </a:r>
          </a:p>
          <a:p>
            <a:pPr algn="just">
              <a:buBlip>
                <a:blip r:embed="rId3"/>
              </a:buBlip>
            </a:pPr>
            <a:r>
              <a:rPr lang="ru-RU" sz="1000" b="1" dirty="0" smtClean="0"/>
              <a:t>Церковь Святых апостолов </a:t>
            </a:r>
            <a:r>
              <a:rPr lang="ru-RU" sz="1000" dirty="0" smtClean="0"/>
              <a:t>(1312—1315) — яркий памятник зодчества эпохи Палеологов.</a:t>
            </a:r>
          </a:p>
          <a:p>
            <a:pPr algn="just">
              <a:buBlip>
                <a:blip r:embed="rId3"/>
              </a:buBlip>
            </a:pPr>
            <a:r>
              <a:rPr lang="ru-RU" sz="1050" b="1" cap="all" dirty="0" smtClean="0">
                <a:hlinkClick r:id="rId7"/>
              </a:rPr>
              <a:t>Базилика </a:t>
            </a:r>
            <a:r>
              <a:rPr lang="ru-RU" sz="1050" b="1" cap="all" dirty="0" err="1" smtClean="0">
                <a:hlinkClick r:id="rId7"/>
              </a:rPr>
              <a:t>Ахиропиитос</a:t>
            </a:r>
            <a:r>
              <a:rPr lang="ru-RU" sz="1000" dirty="0" smtClean="0"/>
              <a:t> — одна из древнейших сохранившихся до нашего времени </a:t>
            </a:r>
            <a:r>
              <a:rPr lang="ru-RU" sz="1000" dirty="0" err="1" smtClean="0"/>
              <a:t>раннехристианских</a:t>
            </a:r>
            <a:r>
              <a:rPr lang="ru-RU" sz="1000" dirty="0" smtClean="0"/>
              <a:t> базилик (середина V века).</a:t>
            </a:r>
          </a:p>
          <a:p>
            <a:pPr algn="just">
              <a:buBlip>
                <a:blip r:embed="rId3"/>
              </a:buBlip>
            </a:pPr>
            <a:r>
              <a:rPr lang="ru-RU" sz="1050" b="1" cap="all" dirty="0" smtClean="0">
                <a:hlinkClick r:id="rId8"/>
              </a:rPr>
              <a:t>Церковь Святого </a:t>
            </a:r>
            <a:r>
              <a:rPr lang="ru-RU" sz="1050" b="1" cap="all" dirty="0" err="1" smtClean="0">
                <a:hlinkClick r:id="rId8"/>
              </a:rPr>
              <a:t>Пантелеймона</a:t>
            </a:r>
            <a:r>
              <a:rPr lang="ru-RU" sz="1000" dirty="0" smtClean="0"/>
              <a:t> — крестообразная однонефная церковь, относящаяся к началу эпохи Палеологов (XIII век).</a:t>
            </a:r>
          </a:p>
          <a:p>
            <a:pPr algn="just">
              <a:buBlip>
                <a:blip r:embed="rId3"/>
              </a:buBlip>
            </a:pPr>
            <a:r>
              <a:rPr lang="ru-RU" sz="1050" b="1" cap="all" dirty="0" smtClean="0">
                <a:hlinkClick r:id="rId9"/>
              </a:rPr>
              <a:t>Монастырь </a:t>
            </a:r>
            <a:r>
              <a:rPr lang="ru-RU" sz="1050" b="1" cap="all" dirty="0" err="1" smtClean="0">
                <a:hlinkClick r:id="rId9"/>
              </a:rPr>
              <a:t>Латому</a:t>
            </a:r>
            <a:r>
              <a:rPr lang="ru-RU" sz="1050" b="1" cap="all" dirty="0" smtClean="0"/>
              <a:t>  </a:t>
            </a:r>
            <a:r>
              <a:rPr lang="ru-RU" sz="1000" dirty="0" smtClean="0"/>
              <a:t>с сохранившейся церковью Святого Давида, построенной в конце V — начале VI веков.</a:t>
            </a:r>
          </a:p>
          <a:p>
            <a:pPr algn="just">
              <a:buBlip>
                <a:blip r:embed="rId3"/>
              </a:buBlip>
            </a:pPr>
            <a:r>
              <a:rPr lang="ru-RU" sz="1000" b="1" dirty="0" smtClean="0"/>
              <a:t>Церковь Святого Николая </a:t>
            </a:r>
            <a:r>
              <a:rPr lang="ru-RU" sz="1000" b="1" dirty="0" err="1" smtClean="0"/>
              <a:t>Орфаноса</a:t>
            </a:r>
            <a:r>
              <a:rPr lang="ru-RU" sz="1000" dirty="0" smtClean="0"/>
              <a:t> — соборный храм не сохранившегося монастыря </a:t>
            </a:r>
            <a:r>
              <a:rPr lang="ru-RU" sz="1000" dirty="0" err="1" smtClean="0"/>
              <a:t>Влатадов</a:t>
            </a:r>
            <a:r>
              <a:rPr lang="ru-RU" sz="1000" dirty="0" smtClean="0"/>
              <a:t> (начало XIV века).</a:t>
            </a:r>
          </a:p>
          <a:p>
            <a:pPr algn="just">
              <a:buBlip>
                <a:blip r:embed="rId3"/>
              </a:buBlip>
            </a:pPr>
            <a:r>
              <a:rPr lang="ru-RU" sz="1000" b="1" dirty="0" smtClean="0"/>
              <a:t>Церковь «Панагия </a:t>
            </a:r>
            <a:r>
              <a:rPr lang="ru-RU" sz="1000" b="1" dirty="0" err="1" smtClean="0"/>
              <a:t>Халкеон</a:t>
            </a:r>
            <a:r>
              <a:rPr lang="ru-RU" sz="1000" b="1" dirty="0" smtClean="0"/>
              <a:t>»</a:t>
            </a:r>
            <a:r>
              <a:rPr lang="ru-RU" sz="1000" dirty="0" smtClean="0"/>
              <a:t> — </a:t>
            </a:r>
            <a:r>
              <a:rPr lang="ru-RU" sz="1000" dirty="0" err="1" smtClean="0"/>
              <a:t>крестовокупольная</a:t>
            </a:r>
            <a:r>
              <a:rPr lang="ru-RU" sz="1000" dirty="0" smtClean="0"/>
              <a:t> церковь, посвящённая Богородице (первая половина XI века).</a:t>
            </a:r>
          </a:p>
        </p:txBody>
      </p:sp>
      <p:sp>
        <p:nvSpPr>
          <p:cNvPr id="4" name="TextBox 3"/>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pic>
        <p:nvPicPr>
          <p:cNvPr id="5" name="Рисунок 4" descr="шарик.png">
            <a:hlinkClick r:id="rId10" tooltip="Щёлкните для просмотра Gogle-карт, панорам и фото"/>
          </p:cNvPr>
          <p:cNvPicPr>
            <a:picLocks noChangeAspect="1"/>
          </p:cNvPicPr>
          <p:nvPr/>
        </p:nvPicPr>
        <p:blipFill>
          <a:blip r:embed="rId11" cstate="print"/>
          <a:stretch>
            <a:fillRect/>
          </a:stretch>
        </p:blipFill>
        <p:spPr>
          <a:xfrm>
            <a:off x="107504" y="5085184"/>
            <a:ext cx="899592" cy="1001546"/>
          </a:xfrm>
          <a:prstGeom prst="rect">
            <a:avLst/>
          </a:prstGeom>
        </p:spPr>
      </p:pic>
      <p:sp>
        <p:nvSpPr>
          <p:cNvPr id="7" name="TextBox 6">
            <a:hlinkClick r:id="rId12"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sp>
        <p:nvSpPr>
          <p:cNvPr id="9" name="Прямоугольник 8"/>
          <p:cNvSpPr/>
          <p:nvPr/>
        </p:nvSpPr>
        <p:spPr>
          <a:xfrm>
            <a:off x="1331640" y="1484784"/>
            <a:ext cx="5616624" cy="1169551"/>
          </a:xfrm>
          <a:prstGeom prst="rect">
            <a:avLst/>
          </a:prstGeom>
        </p:spPr>
        <p:txBody>
          <a:bodyPr wrap="square">
            <a:spAutoFit/>
          </a:bodyPr>
          <a:lstStyle/>
          <a:p>
            <a:pPr algn="just"/>
            <a:r>
              <a:rPr lang="ru-RU" sz="1000" dirty="0" smtClean="0"/>
              <a:t>Основанный в 315 г. до н.э. город </a:t>
            </a:r>
            <a:r>
              <a:rPr lang="ru-RU" sz="1000" b="1" cap="all" dirty="0" smtClean="0"/>
              <a:t>Салоники</a:t>
            </a:r>
            <a:r>
              <a:rPr lang="ru-RU" sz="1000" cap="all" dirty="0" smtClean="0"/>
              <a:t> </a:t>
            </a:r>
            <a:r>
              <a:rPr lang="ru-RU" sz="1000" dirty="0" smtClean="0"/>
              <a:t>был одним из первых центров распространения христианства, основан царём </a:t>
            </a:r>
            <a:r>
              <a:rPr lang="ru-RU" sz="1000" dirty="0" err="1" smtClean="0"/>
              <a:t>Кассандром</a:t>
            </a:r>
            <a:r>
              <a:rPr lang="ru-RU" sz="1000" dirty="0" smtClean="0"/>
              <a:t>, назван им в честь своей жены Фессалоники </a:t>
            </a:r>
            <a:r>
              <a:rPr lang="ru-RU" sz="1000" dirty="0" smtClean="0">
                <a:latin typeface="AGOpus"/>
              </a:rPr>
              <a:t>–</a:t>
            </a:r>
            <a:r>
              <a:rPr lang="ru-RU" sz="1000" dirty="0" smtClean="0"/>
              <a:t> двоюродной сестры Александра Великого. Христианские памятники города Салоники представляют собой выдающиеся образцы различных типов церквей, построенных в период с </a:t>
            </a:r>
            <a:r>
              <a:rPr lang="en-US" sz="1000" dirty="0" smtClean="0"/>
              <a:t>IV</a:t>
            </a:r>
            <a:r>
              <a:rPr lang="ru-RU" sz="1000" dirty="0" smtClean="0"/>
              <a:t> до </a:t>
            </a:r>
            <a:r>
              <a:rPr lang="en-US" sz="1000" dirty="0" smtClean="0"/>
              <a:t>XV</a:t>
            </a:r>
            <a:r>
              <a:rPr lang="ru-RU" sz="1000" dirty="0" smtClean="0"/>
              <a:t> века.  Влияние церквей города Салоники на развитие монументального искусства было велико, его следы прослеживаются в Византии и Сербии в </a:t>
            </a:r>
            <a:r>
              <a:rPr lang="ru-RU" sz="1000" dirty="0" err="1" smtClean="0"/>
              <a:t>раннехристианский</a:t>
            </a:r>
            <a:r>
              <a:rPr lang="ru-RU" sz="1000" dirty="0" smtClean="0"/>
              <a:t> период средних веков и в эпоху </a:t>
            </a:r>
            <a:r>
              <a:rPr lang="ru-RU" sz="1000" dirty="0" err="1" smtClean="0"/>
              <a:t>палеологического</a:t>
            </a:r>
            <a:r>
              <a:rPr lang="ru-RU" sz="1000" dirty="0" smtClean="0"/>
              <a:t> ренессанса. </a:t>
            </a:r>
          </a:p>
        </p:txBody>
      </p:sp>
      <p:pic>
        <p:nvPicPr>
          <p:cNvPr id="10" name="Рисунок 9" descr="сал6.jpg"/>
          <p:cNvPicPr>
            <a:picLocks noChangeAspect="1"/>
          </p:cNvPicPr>
          <p:nvPr/>
        </p:nvPicPr>
        <p:blipFill>
          <a:blip r:embed="rId13" cstate="print"/>
          <a:stretch>
            <a:fillRect/>
          </a:stretch>
        </p:blipFill>
        <p:spPr>
          <a:xfrm>
            <a:off x="7020272" y="1484784"/>
            <a:ext cx="1818497" cy="1267752"/>
          </a:xfrm>
          <a:prstGeom prst="rect">
            <a:avLst/>
          </a:prstGeom>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yunanistan_turizm_verileri.jpg"/>
          <p:cNvPicPr>
            <a:picLocks noChangeAspect="1"/>
          </p:cNvPicPr>
          <p:nvPr/>
        </p:nvPicPr>
        <p:blipFill>
          <a:blip r:embed="rId3" cstate="print"/>
          <a:srcRect l="13124" r="10333" b="14649"/>
          <a:stretch>
            <a:fillRect/>
          </a:stretch>
        </p:blipFill>
        <p:spPr>
          <a:xfrm>
            <a:off x="0" y="0"/>
            <a:ext cx="9145354" cy="6858000"/>
          </a:xfrm>
          <a:prstGeom prst="rect">
            <a:avLst/>
          </a:prstGeom>
        </p:spPr>
      </p:pic>
      <p:sp>
        <p:nvSpPr>
          <p:cNvPr id="3" name="Скругленный прямоугольник 2"/>
          <p:cNvSpPr/>
          <p:nvPr/>
        </p:nvSpPr>
        <p:spPr>
          <a:xfrm>
            <a:off x="3851920" y="404664"/>
            <a:ext cx="4824536" cy="5688632"/>
          </a:xfrm>
          <a:prstGeom prst="roundRect">
            <a:avLst/>
          </a:prstGeom>
          <a:solidFill>
            <a:srgbClr val="FFFFF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3995936" y="692696"/>
            <a:ext cx="4464496" cy="5170646"/>
          </a:xfrm>
          <a:prstGeom prst="rect">
            <a:avLst/>
          </a:prstGeom>
          <a:noFill/>
        </p:spPr>
        <p:txBody>
          <a:bodyPr wrap="square" rtlCol="0">
            <a:spAutoFit/>
          </a:bodyPr>
          <a:lstStyle/>
          <a:p>
            <a:pPr algn="just"/>
            <a:r>
              <a:rPr lang="ru-RU" sz="1100" dirty="0" smtClean="0"/>
              <a:t>Имя "Эллада" вызывает у всякого образованного человека, независимо от его национальности и вероисповедания, ощущение, что он у себя на родине. И это действительно так, во всяком случае, для европейца. Каждому человеку что-то помнится о собственном детстве, чаще всего эти воспоминания приятны и светлы. Такое светлое и тёплое чувство вызывает в нас упоминание о древнегреческой культуре. </a:t>
            </a:r>
          </a:p>
          <a:p>
            <a:pPr algn="just"/>
            <a:endParaRPr lang="ru-RU" sz="400" dirty="0" smtClean="0"/>
          </a:p>
          <a:p>
            <a:pPr algn="just"/>
            <a:r>
              <a:rPr lang="ru-RU" sz="1100" dirty="0" smtClean="0"/>
              <a:t>Солнце и море, гармония архитектурных ансамблей, пластика скульптуры, величественный Олимп и его вечно прекрасные обитатели, слепой и благородный старец Гомер, высокие гуманистические страсти трагедии, наконец, первое демократическое законодательство Афин и мужественное самоотречение спартанских воинов, дельфийские мудрецы и олимпийские атлеты, торжественная ода Пиндара и всеобъемлющая мудрость Платона и Аристотеля – всё это Греция.</a:t>
            </a:r>
          </a:p>
          <a:p>
            <a:pPr algn="just"/>
            <a:endParaRPr lang="ru-RU" sz="300" dirty="0" smtClean="0"/>
          </a:p>
          <a:p>
            <a:pPr algn="just"/>
            <a:r>
              <a:rPr lang="ru-RU" sz="1100" dirty="0" smtClean="0"/>
              <a:t>Эллинское искусство создало до сих пор непревзойденные образцы, эллинская литература подарила миру величайший эпос, драматургию и лирику, а эллинская философия - десятки имён и систем, представляющих фундамент мировой философии, и более того - двух крупнейших и по сегодняшний день мыслителей - Платона и Аристотеля - без которых человеческая культура вообще непредставима! Мифология Древней Греции - одна из самых богатых и красивых в человеческой культуре - является центром и движущей силой всей эллинской культуры. </a:t>
            </a:r>
          </a:p>
          <a:p>
            <a:pPr algn="just"/>
            <a:endParaRPr lang="ru-RU" sz="400" dirty="0" smtClean="0"/>
          </a:p>
          <a:p>
            <a:pPr algn="just"/>
            <a:r>
              <a:rPr lang="ru-RU" sz="1100" dirty="0" smtClean="0"/>
              <a:t>Значительная часть научной терминологии (особенно в медицине), названия многих наук, в том числе даже сам термин «история», большинство собственных имен, как мужских, так и женских, многие бытующие в других языках (и особенно в русском) слова, выражения, пословицы и поговорки берут свое начало из древнегреческого языка.</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1640" y="404664"/>
            <a:ext cx="5904656" cy="892552"/>
          </a:xfrm>
          <a:prstGeom prst="rect">
            <a:avLst/>
          </a:prstGeom>
          <a:noFill/>
        </p:spPr>
        <p:txBody>
          <a:bodyPr wrap="square" rtlCol="0">
            <a:spAutoFit/>
          </a:bodyPr>
          <a:lstStyle/>
          <a:p>
            <a:pPr algn="ctr"/>
            <a:r>
              <a:rPr lang="ru-RU" sz="2000"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Раннехристианские</a:t>
            </a: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и византийские </a:t>
            </a:r>
          </a:p>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памятники в городе Салоники</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1988</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4" name="Рисунок 3" descr="салоники1.jpg"/>
          <p:cNvPicPr>
            <a:picLocks noChangeAspect="1"/>
          </p:cNvPicPr>
          <p:nvPr/>
        </p:nvPicPr>
        <p:blipFill>
          <a:blip r:embed="rId3" cstate="print"/>
          <a:srcRect t="8001" r="2845" b="7737"/>
          <a:stretch>
            <a:fillRect/>
          </a:stretch>
        </p:blipFill>
        <p:spPr>
          <a:xfrm>
            <a:off x="1331640" y="1484784"/>
            <a:ext cx="7632848" cy="5373216"/>
          </a:xfrm>
          <a:prstGeom prst="rect">
            <a:avLst/>
          </a:prstGeom>
        </p:spPr>
      </p:pic>
      <p:pic>
        <p:nvPicPr>
          <p:cNvPr id="5" name="Рисунок 4" descr="thessaloniki_01.jpg"/>
          <p:cNvPicPr>
            <a:picLocks noChangeAspect="1"/>
          </p:cNvPicPr>
          <p:nvPr/>
        </p:nvPicPr>
        <p:blipFill>
          <a:blip r:embed="rId4" cstate="print"/>
          <a:srcRect l="3540" t="3567" r="3837"/>
          <a:stretch>
            <a:fillRect/>
          </a:stretch>
        </p:blipFill>
        <p:spPr>
          <a:xfrm>
            <a:off x="1295127" y="1484784"/>
            <a:ext cx="7741369" cy="5373216"/>
          </a:xfrm>
          <a:prstGeom prst="rect">
            <a:avLst/>
          </a:prstGeom>
        </p:spPr>
      </p:pic>
      <p:sp>
        <p:nvSpPr>
          <p:cNvPr id="7" name="Прямоугольник 6"/>
          <p:cNvSpPr/>
          <p:nvPr/>
        </p:nvSpPr>
        <p:spPr>
          <a:xfrm>
            <a:off x="4572000" y="1484784"/>
            <a:ext cx="4572000" cy="276999"/>
          </a:xfrm>
          <a:prstGeom prst="rect">
            <a:avLst/>
          </a:prstGeom>
        </p:spPr>
        <p:txBody>
          <a:bodyPr>
            <a:spAutoFit/>
          </a:bodyPr>
          <a:lstStyle/>
          <a:p>
            <a:pPr algn="r"/>
            <a:r>
              <a:rPr lang="ru-RU" sz="1200" dirty="0" smtClean="0"/>
              <a:t>Триумфальная арка императора </a:t>
            </a:r>
            <a:r>
              <a:rPr lang="ru-RU" sz="1200" dirty="0" err="1" smtClean="0"/>
              <a:t>Галерия</a:t>
            </a:r>
            <a:r>
              <a:rPr lang="ru-RU" sz="1200" dirty="0" smtClean="0"/>
              <a:t> </a:t>
            </a:r>
            <a:endParaRPr lang="ru-RU" sz="1200" dirty="0"/>
          </a:p>
        </p:txBody>
      </p:sp>
      <p:pic>
        <p:nvPicPr>
          <p:cNvPr id="8" name="Рисунок 7" descr="салон4.jpg"/>
          <p:cNvPicPr>
            <a:picLocks noChangeAspect="1"/>
          </p:cNvPicPr>
          <p:nvPr/>
        </p:nvPicPr>
        <p:blipFill>
          <a:blip r:embed="rId5" cstate="print"/>
          <a:srcRect t="2222" r="2702" b="15978"/>
          <a:stretch>
            <a:fillRect/>
          </a:stretch>
        </p:blipFill>
        <p:spPr>
          <a:xfrm>
            <a:off x="1256715" y="1483853"/>
            <a:ext cx="7779781" cy="5374147"/>
          </a:xfrm>
          <a:prstGeom prst="rect">
            <a:avLst/>
          </a:prstGeom>
        </p:spPr>
      </p:pic>
      <p:pic>
        <p:nvPicPr>
          <p:cNvPr id="12" name="Рисунок 11" descr="сал5.jpg"/>
          <p:cNvPicPr>
            <a:picLocks noChangeAspect="1"/>
          </p:cNvPicPr>
          <p:nvPr/>
        </p:nvPicPr>
        <p:blipFill>
          <a:blip r:embed="rId6" cstate="print"/>
          <a:srcRect r="3462"/>
          <a:stretch>
            <a:fillRect/>
          </a:stretch>
        </p:blipFill>
        <p:spPr>
          <a:xfrm>
            <a:off x="1259632" y="1484784"/>
            <a:ext cx="7776865" cy="5373216"/>
          </a:xfrm>
          <a:prstGeom prst="rect">
            <a:avLst/>
          </a:prstGeom>
        </p:spPr>
      </p:pic>
      <p:sp>
        <p:nvSpPr>
          <p:cNvPr id="9" name="TextBox 8"/>
          <p:cNvSpPr txBox="1"/>
          <p:nvPr/>
        </p:nvSpPr>
        <p:spPr>
          <a:xfrm>
            <a:off x="7092280" y="1628800"/>
            <a:ext cx="1800200" cy="276999"/>
          </a:xfrm>
          <a:prstGeom prst="rect">
            <a:avLst/>
          </a:prstGeom>
          <a:noFill/>
        </p:spPr>
        <p:txBody>
          <a:bodyPr wrap="square" rtlCol="0">
            <a:spAutoFit/>
          </a:bodyPr>
          <a:lstStyle/>
          <a:p>
            <a:pPr algn="r"/>
            <a:r>
              <a:rPr lang="ru-RU" sz="1200" b="1" dirty="0" smtClean="0">
                <a:solidFill>
                  <a:schemeClr val="bg1"/>
                </a:solidFill>
              </a:rPr>
              <a:t>Церковь Святой Софии</a:t>
            </a:r>
            <a:endParaRPr lang="ru-RU" sz="1200" b="1" dirty="0">
              <a:solidFill>
                <a:schemeClr val="bg1"/>
              </a:solidFill>
            </a:endParaRPr>
          </a:p>
        </p:txBody>
      </p:sp>
      <p:sp>
        <p:nvSpPr>
          <p:cNvPr id="10" name="TextBox 9"/>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pic>
        <p:nvPicPr>
          <p:cNvPr id="11" name="Рисунок 10" descr="шарик.png">
            <a:hlinkClick r:id="rId7" tooltip="Щёлкните для просмотра Gogle-карт, панорам и фото"/>
          </p:cNvPr>
          <p:cNvPicPr>
            <a:picLocks noChangeAspect="1"/>
          </p:cNvPicPr>
          <p:nvPr/>
        </p:nvPicPr>
        <p:blipFill>
          <a:blip r:embed="rId8" cstate="print"/>
          <a:stretch>
            <a:fillRect/>
          </a:stretch>
        </p:blipFill>
        <p:spPr>
          <a:xfrm>
            <a:off x="107504" y="5085184"/>
            <a:ext cx="899592" cy="1001546"/>
          </a:xfrm>
          <a:prstGeom prst="rect">
            <a:avLst/>
          </a:prstGeom>
        </p:spPr>
      </p:pic>
      <p:sp>
        <p:nvSpPr>
          <p:cNvPr id="13" name="TextBox 12">
            <a:hlinkClick r:id="rId9"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up)">
                                      <p:cBhvr>
                                        <p:cTn id="10" dur="1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Средневековый город в Родосе</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1988</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TextBox 2"/>
          <p:cNvSpPr txBox="1"/>
          <p:nvPr/>
        </p:nvSpPr>
        <p:spPr>
          <a:xfrm>
            <a:off x="1259632" y="2852936"/>
            <a:ext cx="7704856" cy="3708708"/>
          </a:xfrm>
          <a:prstGeom prst="rect">
            <a:avLst/>
          </a:prstGeom>
          <a:noFill/>
        </p:spPr>
        <p:txBody>
          <a:bodyPr wrap="square" rtlCol="0">
            <a:spAutoFit/>
          </a:bodyPr>
          <a:lstStyle/>
          <a:p>
            <a:pPr algn="just"/>
            <a:r>
              <a:rPr lang="ru-RU" sz="1050" dirty="0" smtClean="0"/>
              <a:t>Остров был населён ещё с неолита. В XVI веке до н. э. был под контролем минойского Крита, в XV веке до н. э. — </a:t>
            </a:r>
            <a:r>
              <a:rPr lang="ru-RU" sz="1050" dirty="0" err="1" smtClean="0"/>
              <a:t>микенцев</a:t>
            </a:r>
            <a:r>
              <a:rPr lang="ru-RU" sz="1050" dirty="0" smtClean="0"/>
              <a:t> с Пелопоннеса. В VIII веке до н. э. здесь появляются города </a:t>
            </a:r>
            <a:r>
              <a:rPr lang="ru-RU" sz="1050" dirty="0" err="1" smtClean="0"/>
              <a:t>дорийских</a:t>
            </a:r>
            <a:r>
              <a:rPr lang="ru-RU" sz="1050" dirty="0" smtClean="0"/>
              <a:t> греков. Орден Св. Иоанна Иерусалимского владел Родосом с 1309 по 1523 гг. и преобразовал город в мощную крепость. Впоследствии город переходил и под власть турок, и под власть итальянцев. </a:t>
            </a:r>
          </a:p>
          <a:p>
            <a:pPr algn="just"/>
            <a:r>
              <a:rPr lang="ru-RU" sz="1050" dirty="0" smtClean="0"/>
              <a:t>Остров сыграл значительную роль в истории региона, и в период его расцвета особого развития достигли здесь литература и искусство, живопись, скульптура, поэзия, философия, астрономия, физика и география.</a:t>
            </a:r>
          </a:p>
          <a:p>
            <a:pPr algn="just"/>
            <a:endParaRPr lang="ru-RU" sz="500" dirty="0" smtClean="0"/>
          </a:p>
          <a:p>
            <a:pPr algn="just"/>
            <a:r>
              <a:rPr lang="ru-RU" sz="1050" dirty="0" smtClean="0"/>
              <a:t>Верхний город, с Дворцом Великого Магистра, Большим Госпиталем и Улицей Рыцарей, является одним из наиболее красивых городских ансамблей готического периода. В Нижнем городе готическая архитектура соседствует с мечетями, общественными банями, и другими зданиями, построенными в период власти Оттоманской империи. </a:t>
            </a:r>
          </a:p>
          <a:p>
            <a:pPr algn="just"/>
            <a:r>
              <a:rPr lang="ru-RU" sz="1050" dirty="0" smtClean="0"/>
              <a:t>Архитектурный ансамбль острова Родос иллюстрирует важный период в истории, когда орден госпитальеров, основанный в эпоху Крестовых походов, обосновался в западной части Средиземноморья. </a:t>
            </a:r>
          </a:p>
          <a:p>
            <a:pPr algn="just"/>
            <a:endParaRPr lang="ru-RU" sz="400" dirty="0" smtClean="0"/>
          </a:p>
          <a:p>
            <a:pPr algn="just"/>
            <a:r>
              <a:rPr lang="ru-RU" sz="1050" dirty="0" smtClean="0"/>
              <a:t>Средневековый город окружен стеной протяжённостью 4 километра. Он разделен по классическому западному принципу на верхний город на севере и нижний город на юге - юго-западе. Отделённый от остального города крепостной стеной, верхний город  (</a:t>
            </a:r>
            <a:r>
              <a:rPr lang="ru-RU" sz="1050" dirty="0" err="1" smtClean="0"/>
              <a:t>Коллакио</a:t>
            </a:r>
            <a:r>
              <a:rPr lang="ru-RU" sz="1050" dirty="0" smtClean="0"/>
              <a:t>) был целиком построен рыцарями-госпитальерами, которые после распада Ордена тамплиеров в 1312 году стали сильнейшим военным орденом во всем христианском мире.</a:t>
            </a:r>
          </a:p>
          <a:p>
            <a:pPr algn="just"/>
            <a:r>
              <a:rPr lang="ru-RU" sz="1050" dirty="0" smtClean="0"/>
              <a:t>На месте старой богадельни на южной стороне улицы Рыцарей в промежуток между 1440-1489 гг. был построен Новый рыцарский госпиталь, в настоящее время в нём находится археологический музей. К северо-западу от </a:t>
            </a:r>
            <a:r>
              <a:rPr lang="ru-RU" sz="1050" dirty="0" err="1" smtClean="0"/>
              <a:t>Коллакио</a:t>
            </a:r>
            <a:r>
              <a:rPr lang="ru-RU" sz="1050" dirty="0" smtClean="0"/>
              <a:t>  находится Дворец Великого Магистра и Собор Святого Иоанна. Внутри Дворца — богато украшенные залы с исторической мебелью и изумительной мозаикой. На этой улице находится также и Малый дворец, украшенный гербами магистров и здания резиденций восьми орденов рыцарей. В самой западной точке улицы Рыцарей прямо напротив крепостной стены находится церковь Святой Марии, которую рыцари в </a:t>
            </a:r>
            <a:r>
              <a:rPr lang="en-US" sz="1050" dirty="0" smtClean="0"/>
              <a:t>XV</a:t>
            </a:r>
            <a:r>
              <a:rPr lang="ru-RU" sz="1050" dirty="0" smtClean="0"/>
              <a:t> веке превратили в Кафедральный Собор.  </a:t>
            </a:r>
          </a:p>
        </p:txBody>
      </p:sp>
      <p:sp>
        <p:nvSpPr>
          <p:cNvPr id="4" name="TextBox 3"/>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pic>
        <p:nvPicPr>
          <p:cNvPr id="5" name="Рисунок 4" descr="шарик.png">
            <a:hlinkClick r:id="rId3" tooltip="Щёлкните для просмотра Gogle-карт, панорам и фото"/>
          </p:cNvPr>
          <p:cNvPicPr>
            <a:picLocks noChangeAspect="1"/>
          </p:cNvPicPr>
          <p:nvPr/>
        </p:nvPicPr>
        <p:blipFill>
          <a:blip r:embed="rId4" cstate="print"/>
          <a:stretch>
            <a:fillRect/>
          </a:stretch>
        </p:blipFill>
        <p:spPr>
          <a:xfrm>
            <a:off x="107504" y="5085184"/>
            <a:ext cx="899592" cy="1001546"/>
          </a:xfrm>
          <a:prstGeom prst="rect">
            <a:avLst/>
          </a:prstGeom>
        </p:spPr>
      </p:pic>
      <p:sp>
        <p:nvSpPr>
          <p:cNvPr id="7" name="TextBox 6">
            <a:hlinkClick r:id="rId5"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sp>
        <p:nvSpPr>
          <p:cNvPr id="9" name="Прямоугольник 8"/>
          <p:cNvSpPr/>
          <p:nvPr/>
        </p:nvSpPr>
        <p:spPr>
          <a:xfrm>
            <a:off x="1259632" y="1628800"/>
            <a:ext cx="5616624" cy="1061829"/>
          </a:xfrm>
          <a:prstGeom prst="rect">
            <a:avLst/>
          </a:prstGeom>
        </p:spPr>
        <p:txBody>
          <a:bodyPr wrap="square">
            <a:spAutoFit/>
          </a:bodyPr>
          <a:lstStyle/>
          <a:p>
            <a:pPr algn="just"/>
            <a:r>
              <a:rPr lang="ru-RU" sz="1050" b="1" cap="all" dirty="0" smtClean="0"/>
              <a:t>Родос</a:t>
            </a:r>
            <a:r>
              <a:rPr lang="ru-RU" sz="1050" dirty="0" smtClean="0"/>
              <a:t> — четвёртый по величине греческий остров, общей площадью 1398 км², расположен на юго-востоке Греции, в группе островов </a:t>
            </a:r>
            <a:r>
              <a:rPr lang="ru-RU" sz="1050" dirty="0" err="1" smtClean="0"/>
              <a:t>Додеканес</a:t>
            </a:r>
            <a:r>
              <a:rPr lang="ru-RU" sz="1050" dirty="0" smtClean="0"/>
              <a:t> в Эгейском море, в 270 морских милях от столицы Греции города Афины. Остров Родос с запада омывает Эгейское море, а с востока — Средиземное. Родос часто называют «жемчужиной Средиземноморья». Он богат природными красотами, археологическими памятниками и, конечно, интереснейшей историей. </a:t>
            </a:r>
          </a:p>
        </p:txBody>
      </p:sp>
      <p:pic>
        <p:nvPicPr>
          <p:cNvPr id="11" name="Рисунок 10" descr="родос2.jpg"/>
          <p:cNvPicPr>
            <a:picLocks noChangeAspect="1"/>
          </p:cNvPicPr>
          <p:nvPr/>
        </p:nvPicPr>
        <p:blipFill>
          <a:blip r:embed="rId6" cstate="print"/>
          <a:stretch>
            <a:fillRect/>
          </a:stretch>
        </p:blipFill>
        <p:spPr>
          <a:xfrm>
            <a:off x="7020272" y="1484784"/>
            <a:ext cx="1821582" cy="1285516"/>
          </a:xfrm>
          <a:prstGeom prst="rect">
            <a:avLst/>
          </a:prstGeom>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1556792"/>
            <a:ext cx="7488832" cy="4973669"/>
          </a:xfrm>
          <a:prstGeom prst="rect">
            <a:avLst/>
          </a:prstGeom>
          <a:noFill/>
        </p:spPr>
        <p:txBody>
          <a:bodyPr wrap="square" rtlCol="0">
            <a:spAutoFit/>
          </a:bodyPr>
          <a:lstStyle/>
          <a:p>
            <a:pPr algn="just">
              <a:lnSpc>
                <a:spcPct val="130000"/>
              </a:lnSpc>
              <a:buBlip>
                <a:blip r:embed="rId3"/>
              </a:buBlip>
            </a:pPr>
            <a:r>
              <a:rPr lang="ru-RU" sz="1200" b="1" cap="all" dirty="0" smtClean="0">
                <a:hlinkClick r:id="rId4"/>
              </a:rPr>
              <a:t>  Родосская крепость</a:t>
            </a:r>
            <a:r>
              <a:rPr lang="ru-RU" sz="1200" b="1" cap="all" dirty="0" smtClean="0"/>
              <a:t>  </a:t>
            </a:r>
            <a:r>
              <a:rPr lang="ru-RU" sz="1100" dirty="0" smtClean="0"/>
              <a:t>была резиденцией 19 великих магистров ордена госпитальеров, центром </a:t>
            </a:r>
            <a:r>
              <a:rPr lang="ru-RU" sz="1100" dirty="0" err="1" smtClean="0"/>
              <a:t>Коллакиума</a:t>
            </a:r>
            <a:r>
              <a:rPr lang="ru-RU" sz="1100" dirty="0" smtClean="0"/>
              <a:t> — квартала </a:t>
            </a:r>
            <a:r>
              <a:rPr lang="ru-RU" sz="1100" dirty="0" err="1" smtClean="0"/>
              <a:t>родосских</a:t>
            </a:r>
            <a:r>
              <a:rPr lang="ru-RU" sz="1100" dirty="0" smtClean="0"/>
              <a:t> рыцарей, а также прибежищем жителей в момент опасности. Построенная в XIV веке, она уцелела при землетрясениях и осадах, но была разрушена в 1856 году случайным взрывом. Дворец восстановили итальянцы в 1930-е годы для Муссолини и короля Виктора Эммануила III. Здесь хранятся мозаики с острова Кос, сюжеты которых дали названия залам, а также проходят выставки, посвящённые истории средневекового и античного Родоса.</a:t>
            </a:r>
          </a:p>
          <a:p>
            <a:pPr algn="just">
              <a:lnSpc>
                <a:spcPct val="130000"/>
              </a:lnSpc>
              <a:buBlip>
                <a:blip r:embed="rId3"/>
              </a:buBlip>
            </a:pPr>
            <a:r>
              <a:rPr lang="ru-RU" sz="1100" b="1" cap="all" dirty="0" smtClean="0">
                <a:hlinkClick r:id="rId5"/>
              </a:rPr>
              <a:t>  Долина </a:t>
            </a:r>
            <a:r>
              <a:rPr lang="ru-RU" sz="1100" b="1" cap="all" dirty="0" err="1" smtClean="0">
                <a:hlinkClick r:id="rId5"/>
              </a:rPr>
              <a:t>Петалудес</a:t>
            </a:r>
            <a:r>
              <a:rPr lang="ru-RU" sz="1100" b="1" cap="all" dirty="0" smtClean="0"/>
              <a:t> </a:t>
            </a:r>
            <a:r>
              <a:rPr lang="ru-RU" sz="1100" cap="all" dirty="0" smtClean="0"/>
              <a:t>(</a:t>
            </a:r>
            <a:r>
              <a:rPr lang="ru-RU" sz="1100" dirty="0" smtClean="0"/>
              <a:t>«Долина бабочек»): сказочной красоты зелёная долина с прохладными озёрами, деревянными мостиками, живописными водопадами каждое лето становится прибежищем для миллионов разноцветных бабочек. Привлекает их запах смолы вековых платанов, тишина и уединённость долины.</a:t>
            </a:r>
          </a:p>
          <a:p>
            <a:pPr algn="just">
              <a:lnSpc>
                <a:spcPct val="130000"/>
              </a:lnSpc>
              <a:buBlip>
                <a:blip r:embed="rId3"/>
              </a:buBlip>
            </a:pPr>
            <a:r>
              <a:rPr lang="ru-RU" sz="1100" dirty="0" smtClean="0"/>
              <a:t> Величественный </a:t>
            </a:r>
            <a:r>
              <a:rPr lang="ru-RU" sz="1200" b="1" cap="all" dirty="0" smtClean="0">
                <a:hlinkClick r:id="rId6"/>
              </a:rPr>
              <a:t>Акрополь</a:t>
            </a:r>
            <a:r>
              <a:rPr lang="ru-RU" sz="1100" dirty="0" smtClean="0"/>
              <a:t>, античные руины которого гармонично переплетены со средневековыми стенами и зданиями крепости госпитальеров, доминирует над уютной деревенькой, слагаемой бело-коричневой архитектурой как вековых, так и более современных построек.</a:t>
            </a:r>
          </a:p>
          <a:p>
            <a:pPr algn="just">
              <a:lnSpc>
                <a:spcPct val="130000"/>
              </a:lnSpc>
              <a:buBlip>
                <a:blip r:embed="rId3"/>
              </a:buBlip>
            </a:pPr>
            <a:r>
              <a:rPr lang="ru-RU" sz="1100" b="1" cap="all" dirty="0" smtClean="0">
                <a:hlinkClick r:id="rId7"/>
              </a:rPr>
              <a:t>  Город </a:t>
            </a:r>
            <a:r>
              <a:rPr lang="ru-RU" sz="1100" b="1" cap="all" dirty="0" err="1" smtClean="0">
                <a:hlinkClick r:id="rId7"/>
              </a:rPr>
              <a:t>Линдос</a:t>
            </a:r>
            <a:r>
              <a:rPr lang="ru-RU" sz="1100" b="1" cap="all" dirty="0" smtClean="0">
                <a:hlinkClick r:id="rId7"/>
              </a:rPr>
              <a:t>: </a:t>
            </a:r>
            <a:r>
              <a:rPr lang="ru-RU" sz="1100" b="1" cap="all" dirty="0" smtClean="0"/>
              <a:t>  </a:t>
            </a:r>
            <a:r>
              <a:rPr lang="ru-RU" sz="1100" dirty="0" smtClean="0"/>
              <a:t>акрополь и средневековый город</a:t>
            </a:r>
          </a:p>
          <a:p>
            <a:pPr algn="just">
              <a:lnSpc>
                <a:spcPct val="130000"/>
              </a:lnSpc>
              <a:buBlip>
                <a:blip r:embed="rId3"/>
              </a:buBlip>
            </a:pPr>
            <a:r>
              <a:rPr lang="ru-RU" sz="1100" b="1" cap="all" dirty="0" smtClean="0">
                <a:hlinkClick r:id="rId8"/>
              </a:rPr>
              <a:t>  Семь Источников</a:t>
            </a:r>
            <a:r>
              <a:rPr lang="ru-RU" sz="1100" b="1" cap="all" dirty="0" smtClean="0"/>
              <a:t> </a:t>
            </a:r>
            <a:r>
              <a:rPr lang="ru-RU" sz="1100" dirty="0" smtClean="0"/>
              <a:t>— природный парк с остатками гидротехнических сооружений, расположенный вблизи </a:t>
            </a:r>
            <a:r>
              <a:rPr lang="ru-RU" sz="1100" dirty="0" err="1" smtClean="0"/>
              <a:t>Колимбии</a:t>
            </a:r>
            <a:r>
              <a:rPr lang="ru-RU" sz="1100" dirty="0" smtClean="0"/>
              <a:t>. Семь подземных ключей, соединяясь, образуют небольшое живописное озеро с водопадом. Уединённое местечко, окруженное зелёными платанами и соснами, с огромными стрекозами, кружащими над водой. К озеру ведёт узкий тоннель, с которым связано много легенд. По одному из преданий, мужчине, прошедшему этот тёмный, несущий прохладные воды тоннель, отпускается семь грехов. Для женщин такая прогулка ещё более заманчива. Пройдясь по двухсотметровому тоннелю, можно помолодеть на целых десять лет.</a:t>
            </a:r>
          </a:p>
          <a:p>
            <a:pPr algn="just">
              <a:lnSpc>
                <a:spcPct val="130000"/>
              </a:lnSpc>
              <a:buBlip>
                <a:blip r:embed="rId3"/>
              </a:buBlip>
            </a:pPr>
            <a:r>
              <a:rPr lang="ru-RU" sz="1100" b="1" cap="all" dirty="0" smtClean="0">
                <a:hlinkClick r:id="rId9"/>
              </a:rPr>
              <a:t>  </a:t>
            </a:r>
            <a:r>
              <a:rPr lang="ru-RU" sz="1100" b="1" cap="all" dirty="0" err="1" smtClean="0">
                <a:hlinkClick r:id="rId9"/>
              </a:rPr>
              <a:t>Камирос</a:t>
            </a:r>
            <a:r>
              <a:rPr lang="ru-RU" sz="1100" dirty="0" smtClean="0"/>
              <a:t>, руины древнего города с городской площадью, жилыми кварталами и системой водоснабжения V века до н. э., переносят в далекое прошлое эллинистического Родоса.</a:t>
            </a:r>
          </a:p>
          <a:p>
            <a:pPr algn="just">
              <a:lnSpc>
                <a:spcPct val="130000"/>
              </a:lnSpc>
              <a:buBlip>
                <a:blip r:embed="rId3"/>
              </a:buBlip>
            </a:pPr>
            <a:r>
              <a:rPr lang="ru-RU" sz="1100" dirty="0" smtClean="0"/>
              <a:t>  Церковь Успения Богородицы в </a:t>
            </a:r>
            <a:r>
              <a:rPr lang="ru-RU" sz="1100" dirty="0" err="1" smtClean="0"/>
              <a:t>Асклипио</a:t>
            </a:r>
            <a:r>
              <a:rPr lang="ru-RU" sz="1100" dirty="0" smtClean="0"/>
              <a:t> и средневековый замок.</a:t>
            </a:r>
          </a:p>
          <a:p>
            <a:pPr algn="just">
              <a:lnSpc>
                <a:spcPct val="130000"/>
              </a:lnSpc>
              <a:buBlip>
                <a:blip r:embed="rId3"/>
              </a:buBlip>
            </a:pPr>
            <a:r>
              <a:rPr lang="ru-RU" sz="1100" dirty="0" smtClean="0"/>
              <a:t>  Средневековый замок </a:t>
            </a:r>
            <a:r>
              <a:rPr lang="ru-RU" sz="1100" dirty="0" err="1" smtClean="0"/>
              <a:t>Кастелло</a:t>
            </a:r>
            <a:r>
              <a:rPr lang="ru-RU" sz="1100" dirty="0" smtClean="0"/>
              <a:t> в селе </a:t>
            </a:r>
            <a:r>
              <a:rPr lang="ru-RU" sz="1100" dirty="0" err="1" smtClean="0"/>
              <a:t>Критиниа</a:t>
            </a:r>
            <a:r>
              <a:rPr lang="ru-RU" sz="1100" dirty="0" smtClean="0"/>
              <a:t>.</a:t>
            </a:r>
          </a:p>
        </p:txBody>
      </p:sp>
      <p:sp>
        <p:nvSpPr>
          <p:cNvPr id="3" name="TextBox 2"/>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Средневековый город в Родосе</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1988</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TextBox 5">
            <a:hlinkClick r:id="rId10"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sp>
        <p:nvSpPr>
          <p:cNvPr id="7" name="TextBox 6"/>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pic>
        <p:nvPicPr>
          <p:cNvPr id="8" name="Рисунок 7" descr="шарик.png">
            <a:hlinkClick r:id="rId11" tooltip="Щёлкните для просмотра Gogle-карт, панорам и фото"/>
          </p:cNvPr>
          <p:cNvPicPr>
            <a:picLocks noChangeAspect="1"/>
          </p:cNvPicPr>
          <p:nvPr/>
        </p:nvPicPr>
        <p:blipFill>
          <a:blip r:embed="rId12" cstate="print"/>
          <a:stretch>
            <a:fillRect/>
          </a:stretch>
        </p:blipFill>
        <p:spPr>
          <a:xfrm>
            <a:off x="107504" y="5085184"/>
            <a:ext cx="899592" cy="1001546"/>
          </a:xfrm>
          <a:prstGeom prst="rect">
            <a:avLst/>
          </a:prstGeom>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pic>
        <p:nvPicPr>
          <p:cNvPr id="3" name="Рисунок 2" descr="шарик.png">
            <a:hlinkClick r:id="rId3"/>
          </p:cNvPr>
          <p:cNvPicPr>
            <a:picLocks noChangeAspect="1"/>
          </p:cNvPicPr>
          <p:nvPr/>
        </p:nvPicPr>
        <p:blipFill>
          <a:blip r:embed="rId4" cstate="print"/>
          <a:stretch>
            <a:fillRect/>
          </a:stretch>
        </p:blipFill>
        <p:spPr>
          <a:xfrm>
            <a:off x="107504" y="5085184"/>
            <a:ext cx="899592" cy="1001546"/>
          </a:xfrm>
          <a:prstGeom prst="rect">
            <a:avLst/>
          </a:prstGeom>
        </p:spPr>
      </p:pic>
      <p:sp>
        <p:nvSpPr>
          <p:cNvPr id="4" name="TextBox 3"/>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Средневековый город в Родосе</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1988</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6" name="Рисунок 5" descr="родос3.jpg"/>
          <p:cNvPicPr>
            <a:picLocks noChangeAspect="1"/>
          </p:cNvPicPr>
          <p:nvPr/>
        </p:nvPicPr>
        <p:blipFill>
          <a:blip r:embed="rId5" cstate="print"/>
          <a:srcRect l="15351"/>
          <a:stretch>
            <a:fillRect/>
          </a:stretch>
        </p:blipFill>
        <p:spPr>
          <a:xfrm>
            <a:off x="1259632" y="1536192"/>
            <a:ext cx="7740352" cy="5321808"/>
          </a:xfrm>
          <a:prstGeom prst="rect">
            <a:avLst/>
          </a:prstGeom>
        </p:spPr>
      </p:pic>
      <p:pic>
        <p:nvPicPr>
          <p:cNvPr id="8" name="Рисунок 7" descr="родос4.jpg"/>
          <p:cNvPicPr>
            <a:picLocks noChangeAspect="1"/>
          </p:cNvPicPr>
          <p:nvPr/>
        </p:nvPicPr>
        <p:blipFill>
          <a:blip r:embed="rId6" cstate="print"/>
          <a:srcRect b="7975"/>
          <a:stretch>
            <a:fillRect/>
          </a:stretch>
        </p:blipFill>
        <p:spPr>
          <a:xfrm>
            <a:off x="1259632" y="1556792"/>
            <a:ext cx="7742796" cy="5301208"/>
          </a:xfrm>
          <a:prstGeom prst="rect">
            <a:avLst/>
          </a:prstGeom>
        </p:spPr>
      </p:pic>
      <p:sp>
        <p:nvSpPr>
          <p:cNvPr id="7" name="TextBox 6"/>
          <p:cNvSpPr txBox="1"/>
          <p:nvPr/>
        </p:nvSpPr>
        <p:spPr>
          <a:xfrm>
            <a:off x="6444208" y="1556792"/>
            <a:ext cx="2448272" cy="276999"/>
          </a:xfrm>
          <a:prstGeom prst="rect">
            <a:avLst/>
          </a:prstGeom>
          <a:noFill/>
        </p:spPr>
        <p:txBody>
          <a:bodyPr wrap="square" rtlCol="0">
            <a:spAutoFit/>
          </a:bodyPr>
          <a:lstStyle/>
          <a:p>
            <a:pPr algn="r"/>
            <a:r>
              <a:rPr lang="ru-RU" sz="1200" dirty="0" smtClean="0"/>
              <a:t>Дворец Великих магистров</a:t>
            </a:r>
            <a:endParaRPr lang="ru-RU" sz="1200" dirty="0"/>
          </a:p>
        </p:txBody>
      </p:sp>
      <p:pic>
        <p:nvPicPr>
          <p:cNvPr id="9" name="Рисунок 8" descr="линдос1.jpg"/>
          <p:cNvPicPr>
            <a:picLocks noChangeAspect="1"/>
          </p:cNvPicPr>
          <p:nvPr/>
        </p:nvPicPr>
        <p:blipFill>
          <a:blip r:embed="rId7" cstate="print"/>
          <a:srcRect l="7875" r="7076" b="2118"/>
          <a:stretch>
            <a:fillRect/>
          </a:stretch>
        </p:blipFill>
        <p:spPr>
          <a:xfrm>
            <a:off x="1259632" y="1469154"/>
            <a:ext cx="7776864" cy="5388846"/>
          </a:xfrm>
          <a:prstGeom prst="rect">
            <a:avLst/>
          </a:prstGeom>
        </p:spPr>
      </p:pic>
      <p:sp>
        <p:nvSpPr>
          <p:cNvPr id="10" name="TextBox 9"/>
          <p:cNvSpPr txBox="1"/>
          <p:nvPr/>
        </p:nvSpPr>
        <p:spPr>
          <a:xfrm>
            <a:off x="7164288" y="1484784"/>
            <a:ext cx="1728192" cy="276999"/>
          </a:xfrm>
          <a:prstGeom prst="rect">
            <a:avLst/>
          </a:prstGeom>
          <a:noFill/>
        </p:spPr>
        <p:txBody>
          <a:bodyPr wrap="square" rtlCol="0">
            <a:spAutoFit/>
          </a:bodyPr>
          <a:lstStyle/>
          <a:p>
            <a:pPr algn="r"/>
            <a:r>
              <a:rPr lang="ru-RU" sz="1200" dirty="0" smtClean="0"/>
              <a:t>Акрополь </a:t>
            </a:r>
            <a:r>
              <a:rPr lang="ru-RU" sz="1200" dirty="0" err="1" smtClean="0"/>
              <a:t>Линдоса</a:t>
            </a:r>
            <a:endParaRPr lang="ru-RU" sz="1200" dirty="0"/>
          </a:p>
        </p:txBody>
      </p:sp>
      <p:pic>
        <p:nvPicPr>
          <p:cNvPr id="11" name="Рисунок 10" descr="родос6.jpg"/>
          <p:cNvPicPr>
            <a:picLocks noChangeAspect="1"/>
          </p:cNvPicPr>
          <p:nvPr/>
        </p:nvPicPr>
        <p:blipFill>
          <a:blip r:embed="rId8" cstate="print"/>
          <a:srcRect r="3671"/>
          <a:stretch>
            <a:fillRect/>
          </a:stretch>
        </p:blipFill>
        <p:spPr>
          <a:xfrm>
            <a:off x="1259632" y="1484784"/>
            <a:ext cx="7776864" cy="5373216"/>
          </a:xfrm>
          <a:prstGeom prst="rect">
            <a:avLst/>
          </a:prstGeom>
        </p:spPr>
      </p:pic>
      <p:sp>
        <p:nvSpPr>
          <p:cNvPr id="12" name="TextBox 11"/>
          <p:cNvSpPr txBox="1"/>
          <p:nvPr/>
        </p:nvSpPr>
        <p:spPr>
          <a:xfrm>
            <a:off x="6732240" y="1628800"/>
            <a:ext cx="2232248" cy="276999"/>
          </a:xfrm>
          <a:prstGeom prst="rect">
            <a:avLst/>
          </a:prstGeom>
          <a:noFill/>
        </p:spPr>
        <p:txBody>
          <a:bodyPr wrap="square" rtlCol="0">
            <a:spAutoFit/>
          </a:bodyPr>
          <a:lstStyle/>
          <a:p>
            <a:pPr algn="r"/>
            <a:r>
              <a:rPr lang="ru-RU" sz="1200" dirty="0" smtClean="0"/>
              <a:t>Руины храма Аполлона</a:t>
            </a:r>
            <a:endParaRPr lang="ru-RU" sz="1200" dirty="0"/>
          </a:p>
        </p:txBody>
      </p:sp>
      <p:pic>
        <p:nvPicPr>
          <p:cNvPr id="13" name="Рисунок 12" descr="камирос.jpg"/>
          <p:cNvPicPr>
            <a:picLocks noChangeAspect="1"/>
          </p:cNvPicPr>
          <p:nvPr/>
        </p:nvPicPr>
        <p:blipFill>
          <a:blip r:embed="rId9" cstate="print"/>
          <a:srcRect r="3571"/>
          <a:stretch>
            <a:fillRect/>
          </a:stretch>
        </p:blipFill>
        <p:spPr>
          <a:xfrm>
            <a:off x="1259632" y="1481402"/>
            <a:ext cx="7776864" cy="5376597"/>
          </a:xfrm>
          <a:prstGeom prst="rect">
            <a:avLst/>
          </a:prstGeom>
        </p:spPr>
      </p:pic>
      <p:sp>
        <p:nvSpPr>
          <p:cNvPr id="14" name="TextBox 13"/>
          <p:cNvSpPr txBox="1"/>
          <p:nvPr/>
        </p:nvSpPr>
        <p:spPr>
          <a:xfrm>
            <a:off x="6948264" y="1628800"/>
            <a:ext cx="2016224" cy="461665"/>
          </a:xfrm>
          <a:prstGeom prst="rect">
            <a:avLst/>
          </a:prstGeom>
          <a:noFill/>
        </p:spPr>
        <p:txBody>
          <a:bodyPr wrap="square" rtlCol="0">
            <a:spAutoFit/>
          </a:bodyPr>
          <a:lstStyle/>
          <a:p>
            <a:pPr algn="r"/>
            <a:r>
              <a:rPr lang="ru-RU" sz="1200" dirty="0" smtClean="0"/>
              <a:t>Древний город </a:t>
            </a:r>
            <a:r>
              <a:rPr lang="ru-RU" sz="1200" dirty="0" err="1" smtClean="0"/>
              <a:t>Камирос</a:t>
            </a:r>
            <a:r>
              <a:rPr lang="ru-RU" sz="1200" dirty="0" smtClean="0"/>
              <a:t> (</a:t>
            </a:r>
            <a:r>
              <a:rPr lang="en-US" sz="1200" dirty="0" smtClean="0"/>
              <a:t>VIII</a:t>
            </a:r>
            <a:r>
              <a:rPr lang="ru-RU" sz="1200" dirty="0" smtClean="0"/>
              <a:t> в. До н.э.)</a:t>
            </a:r>
            <a:endParaRPr lang="ru-RU" sz="12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Археологические памятники Олимпии </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1989</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TextBox 2"/>
          <p:cNvSpPr txBox="1"/>
          <p:nvPr/>
        </p:nvSpPr>
        <p:spPr>
          <a:xfrm>
            <a:off x="1331640" y="3284984"/>
            <a:ext cx="7560840" cy="3116238"/>
          </a:xfrm>
          <a:prstGeom prst="rect">
            <a:avLst/>
          </a:prstGeom>
          <a:noFill/>
        </p:spPr>
        <p:txBody>
          <a:bodyPr wrap="square" rtlCol="0">
            <a:spAutoFit/>
          </a:bodyPr>
          <a:lstStyle/>
          <a:p>
            <a:pPr algn="just"/>
            <a:r>
              <a:rPr lang="ru-RU" sz="1050" dirty="0" smtClean="0"/>
              <a:t>В X в. до н.э. Олимпия стала центром поклонения Зевсу. Холм </a:t>
            </a:r>
            <a:r>
              <a:rPr lang="ru-RU" sz="1050" dirty="0" err="1" smtClean="0"/>
              <a:t>Альтис</a:t>
            </a:r>
            <a:r>
              <a:rPr lang="ru-RU" sz="1050" dirty="0" smtClean="0"/>
              <a:t> – святилище этого бога – содержит одно из богатейших собраний шедевров древнегреческого мира. Помимо храмов, здесь сохранились руины спортивных сооружений, возведённых к Олимпийским играм, которые проводились в Олимпии каждые четыре года начиная с 776 г. до н.э.</a:t>
            </a:r>
          </a:p>
          <a:p>
            <a:pPr algn="just"/>
            <a:r>
              <a:rPr lang="ru-RU" sz="1050" dirty="0" smtClean="0"/>
              <a:t>Находясь под протекцией таких городов как Пиза и позднее </a:t>
            </a:r>
            <a:r>
              <a:rPr lang="ru-RU" sz="1050" dirty="0" err="1" smtClean="0"/>
              <a:t>Элис</a:t>
            </a:r>
            <a:r>
              <a:rPr lang="ru-RU" sz="1050" dirty="0" smtClean="0"/>
              <a:t>, святилище в Олимпии получило огромную известность в </a:t>
            </a:r>
            <a:r>
              <a:rPr lang="en-US" sz="1050" dirty="0" smtClean="0"/>
              <a:t>VIII</a:t>
            </a:r>
            <a:r>
              <a:rPr lang="ru-RU" sz="1050" dirty="0" smtClean="0"/>
              <a:t> веке до н.э., когда каждые пять лет здесь проводились </a:t>
            </a:r>
            <a:r>
              <a:rPr lang="ru-RU" sz="1050" dirty="0" err="1" smtClean="0"/>
              <a:t>панэллинические</a:t>
            </a:r>
            <a:r>
              <a:rPr lang="ru-RU" sz="1050" dirty="0" smtClean="0"/>
              <a:t> игры, которые начиная с 776 года до н.э. собирали вместе множество атлетов. Позднее к ним присоединились ораторы, поэты и музыканты. </a:t>
            </a:r>
          </a:p>
          <a:p>
            <a:pPr algn="just"/>
            <a:r>
              <a:rPr lang="ru-RU" sz="300" dirty="0" smtClean="0"/>
              <a:t> </a:t>
            </a:r>
          </a:p>
          <a:p>
            <a:pPr algn="just"/>
            <a:r>
              <a:rPr lang="ru-RU" sz="1050" dirty="0" smtClean="0"/>
              <a:t>На месте </a:t>
            </a:r>
            <a:r>
              <a:rPr lang="ru-RU" sz="1050" dirty="0" err="1" smtClean="0"/>
              <a:t>Альтиса</a:t>
            </a:r>
            <a:r>
              <a:rPr lang="ru-RU" sz="1050" dirty="0" smtClean="0"/>
              <a:t> (святилища богов) сохранились руины двух главных храмов: </a:t>
            </a:r>
            <a:r>
              <a:rPr lang="ru-RU" sz="1100" b="1" cap="all" dirty="0" smtClean="0">
                <a:hlinkClick r:id="rId3"/>
              </a:rPr>
              <a:t>Храма Геры </a:t>
            </a:r>
            <a:r>
              <a:rPr lang="ru-RU" sz="1050" dirty="0" smtClean="0"/>
              <a:t>(</a:t>
            </a:r>
            <a:r>
              <a:rPr lang="en-US" sz="1050" dirty="0" smtClean="0"/>
              <a:t>VI</a:t>
            </a:r>
            <a:r>
              <a:rPr lang="ru-RU" sz="1050" dirty="0" smtClean="0"/>
              <a:t> век до н.э., 650 г., дорический стиль) и </a:t>
            </a:r>
            <a:r>
              <a:rPr lang="ru-RU" sz="1100" b="1" cap="all" dirty="0" smtClean="0">
                <a:hlinkClick r:id="rId4"/>
              </a:rPr>
              <a:t>Храма Зевса </a:t>
            </a:r>
            <a:r>
              <a:rPr lang="ru-RU" sz="1050" dirty="0" smtClean="0"/>
              <a:t>(</a:t>
            </a:r>
            <a:r>
              <a:rPr lang="en-US" sz="1050" dirty="0" smtClean="0"/>
              <a:t>V</a:t>
            </a:r>
            <a:r>
              <a:rPr lang="ru-RU" sz="1050" dirty="0" smtClean="0"/>
              <a:t> век до н.э., был сожжён в 426 году по приказу Феодосия Второго, а разрушен окончательно землетрясениями 522 и 551 годов и разливами </a:t>
            </a:r>
            <a:r>
              <a:rPr lang="ru-RU" sz="1050" dirty="0" err="1" smtClean="0"/>
              <a:t>Алфея</a:t>
            </a:r>
            <a:r>
              <a:rPr lang="ru-RU" sz="1050" dirty="0" smtClean="0"/>
              <a:t>). Многие из шедевров древнего Средиземноморья были утрачены,  среди них статуя Зевса </a:t>
            </a:r>
            <a:r>
              <a:rPr lang="ru-RU" sz="1050" dirty="0" err="1" smtClean="0"/>
              <a:t>Олимипийского</a:t>
            </a:r>
            <a:r>
              <a:rPr lang="ru-RU" sz="1050" dirty="0" smtClean="0"/>
              <a:t> – культовое произведение из мрамора и золота работы Фидия, созданное в период между 438 и 430 годами до н.э. К уцелевшим артефактам относятся бронзовые украшения архаичного периода, скульптурные тимпаны и метопы из храма Зевса, а также статуя Гермеса работы Праксителя, найденная вместе с основанием при раскопках храма Геры.</a:t>
            </a:r>
          </a:p>
          <a:p>
            <a:pPr algn="just"/>
            <a:r>
              <a:rPr lang="ru-RU" sz="300" dirty="0" smtClean="0"/>
              <a:t> </a:t>
            </a:r>
          </a:p>
          <a:p>
            <a:pPr algn="just"/>
            <a:r>
              <a:rPr lang="ru-RU" sz="1050" dirty="0" smtClean="0"/>
              <a:t>В северо-западной части археологического заповедника находятся развалины </a:t>
            </a:r>
            <a:r>
              <a:rPr lang="ru-RU" sz="1050" dirty="0" err="1" smtClean="0"/>
              <a:t>Палаэстры</a:t>
            </a:r>
            <a:r>
              <a:rPr lang="ru-RU" sz="1050" dirty="0" smtClean="0"/>
              <a:t> и Гимназии (</a:t>
            </a:r>
            <a:r>
              <a:rPr lang="en-US" sz="1050" dirty="0" smtClean="0"/>
              <a:t>III</a:t>
            </a:r>
            <a:r>
              <a:rPr lang="ru-RU" sz="1050" dirty="0" smtClean="0"/>
              <a:t> век до н.э.), а в восточной части – старого </a:t>
            </a:r>
            <a:r>
              <a:rPr lang="ru-RU" sz="1100" b="1" cap="all" dirty="0" smtClean="0">
                <a:hlinkClick r:id="rId5"/>
              </a:rPr>
              <a:t>Стадиона</a:t>
            </a:r>
            <a:r>
              <a:rPr lang="ru-RU" sz="1050" dirty="0" smtClean="0"/>
              <a:t>, перестроенного в </a:t>
            </a:r>
            <a:r>
              <a:rPr lang="en-US" sz="1050" dirty="0" smtClean="0"/>
              <a:t>I</a:t>
            </a:r>
            <a:r>
              <a:rPr lang="ru-RU" sz="1050" dirty="0" smtClean="0"/>
              <a:t> веке н.э., обновленного в 1961-62</a:t>
            </a:r>
            <a:r>
              <a:rPr lang="en-US" sz="1050" dirty="0" smtClean="0"/>
              <a:t> </a:t>
            </a:r>
            <a:r>
              <a:rPr lang="ru-RU" sz="1050" dirty="0" smtClean="0"/>
              <a:t>гг., и </a:t>
            </a:r>
            <a:r>
              <a:rPr lang="ru-RU" sz="1050" b="1" dirty="0" smtClean="0"/>
              <a:t>ипподрома </a:t>
            </a:r>
            <a:r>
              <a:rPr lang="ru-RU" sz="1050" dirty="0" smtClean="0"/>
              <a:t>(690 </a:t>
            </a:r>
            <a:r>
              <a:rPr lang="ru-RU" sz="1050" dirty="0" err="1" smtClean="0"/>
              <a:t>х</a:t>
            </a:r>
            <a:r>
              <a:rPr lang="ru-RU" sz="1050" dirty="0" smtClean="0"/>
              <a:t> 320 м).  Чтобы попасть на стадион, нужно пройти сводчатый коридор I века, которым пользовались участники состязаний и судьи. Стадион был рассчитан не менее чем на 20 тыс. зрителей (только мужчин, ведь атлеты выступали обнаженными). Ещё и теперь здесь можно различить линии старта и финиша.</a:t>
            </a:r>
          </a:p>
        </p:txBody>
      </p:sp>
      <p:sp>
        <p:nvSpPr>
          <p:cNvPr id="4" name="TextBox 3"/>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pic>
        <p:nvPicPr>
          <p:cNvPr id="5" name="Рисунок 4" descr="шарик.png">
            <a:hlinkClick r:id="rId6" tooltip="Щёлкните для просмотра Gogle-карт, панорам и фото"/>
          </p:cNvPr>
          <p:cNvPicPr>
            <a:picLocks noChangeAspect="1"/>
          </p:cNvPicPr>
          <p:nvPr/>
        </p:nvPicPr>
        <p:blipFill>
          <a:blip r:embed="rId7" cstate="print"/>
          <a:stretch>
            <a:fillRect/>
          </a:stretch>
        </p:blipFill>
        <p:spPr>
          <a:xfrm>
            <a:off x="107504" y="5085184"/>
            <a:ext cx="899592" cy="1001546"/>
          </a:xfrm>
          <a:prstGeom prst="rect">
            <a:avLst/>
          </a:prstGeom>
        </p:spPr>
      </p:pic>
      <p:sp>
        <p:nvSpPr>
          <p:cNvPr id="7" name="TextBox 6">
            <a:hlinkClick r:id="rId8"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sp>
        <p:nvSpPr>
          <p:cNvPr id="9" name="Прямоугольник 8"/>
          <p:cNvSpPr/>
          <p:nvPr/>
        </p:nvSpPr>
        <p:spPr>
          <a:xfrm>
            <a:off x="1331640" y="1556792"/>
            <a:ext cx="5040560" cy="1546577"/>
          </a:xfrm>
          <a:prstGeom prst="rect">
            <a:avLst/>
          </a:prstGeom>
        </p:spPr>
        <p:txBody>
          <a:bodyPr wrap="square">
            <a:spAutoFit/>
          </a:bodyPr>
          <a:lstStyle/>
          <a:p>
            <a:pPr algn="just"/>
            <a:r>
              <a:rPr lang="ru-RU" sz="1050" b="1" cap="all" dirty="0" smtClean="0"/>
              <a:t>Олимпия</a:t>
            </a:r>
            <a:r>
              <a:rPr lang="ru-RU" sz="1050" dirty="0" smtClean="0"/>
              <a:t>  — одно из крупнейших святилищ Древней Греции в живописной долине  реки </a:t>
            </a:r>
            <a:r>
              <a:rPr lang="ru-RU" sz="1050" dirty="0" err="1" smtClean="0"/>
              <a:t>Алфей</a:t>
            </a:r>
            <a:r>
              <a:rPr lang="ru-RU" sz="1050" dirty="0" smtClean="0"/>
              <a:t> на западе Пелопоннеса.  Олимпия — покрытая лесами долина, получила свое название от священной горы Олимп, на которой по преданию жил Зевс.  Эта долина была обитаема ещё в доисторические времена, древнейшие поселения на этой территории относятся к неолиту. Первоначальное святилище в Олимпии находилось у подножия холма, который позже был назван </a:t>
            </a:r>
            <a:r>
              <a:rPr lang="ru-RU" sz="1050" dirty="0" err="1" smtClean="0"/>
              <a:t>Кронион</a:t>
            </a:r>
            <a:r>
              <a:rPr lang="ru-RU" sz="1050" dirty="0" smtClean="0"/>
              <a:t>, и было посвящено богине земли Гее. Самые ранние находки в Олимпии были обнаружены у южного подножия горы </a:t>
            </a:r>
            <a:r>
              <a:rPr lang="ru-RU" sz="1050" dirty="0" err="1" smtClean="0"/>
              <a:t>Кронос</a:t>
            </a:r>
            <a:r>
              <a:rPr lang="ru-RU" sz="1050" dirty="0" smtClean="0"/>
              <a:t>, где возникли первые древние святилища и доисторические культы.</a:t>
            </a:r>
          </a:p>
        </p:txBody>
      </p:sp>
      <p:pic>
        <p:nvPicPr>
          <p:cNvPr id="10" name="Рисунок 9" descr="ол7.jpg"/>
          <p:cNvPicPr>
            <a:picLocks noChangeAspect="1"/>
          </p:cNvPicPr>
          <p:nvPr/>
        </p:nvPicPr>
        <p:blipFill>
          <a:blip r:embed="rId9" cstate="print"/>
          <a:stretch>
            <a:fillRect/>
          </a:stretch>
        </p:blipFill>
        <p:spPr>
          <a:xfrm>
            <a:off x="6444208" y="1556792"/>
            <a:ext cx="2325638" cy="1747551"/>
          </a:xfrm>
          <a:prstGeom prst="rect">
            <a:avLst/>
          </a:prstGeom>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31640" y="1556792"/>
            <a:ext cx="7632848" cy="4785926"/>
          </a:xfrm>
          <a:prstGeom prst="rect">
            <a:avLst/>
          </a:prstGeom>
        </p:spPr>
        <p:txBody>
          <a:bodyPr wrap="square">
            <a:spAutoFit/>
          </a:bodyPr>
          <a:lstStyle/>
          <a:p>
            <a:pPr algn="just"/>
            <a:r>
              <a:rPr lang="ru-RU" sz="1100" dirty="0" smtClean="0"/>
              <a:t>Памятники Олимпии оказали огромное влияние на европейское искусство. Достаточно привести всего три примера: Храм Зевса, построенный в 470-457 гг. до н.э., стал образцом для строительства дорических храмов в Южной Италии и на Сицилии в </a:t>
            </a:r>
            <a:r>
              <a:rPr lang="en-US" sz="1100" dirty="0" smtClean="0"/>
              <a:t>V</a:t>
            </a:r>
            <a:r>
              <a:rPr lang="ru-RU" sz="1100" dirty="0" smtClean="0"/>
              <a:t> веке до н.э.; Ника </a:t>
            </a:r>
            <a:r>
              <a:rPr lang="ru-RU" sz="1100" dirty="0" err="1" smtClean="0"/>
              <a:t>Пэония</a:t>
            </a:r>
            <a:r>
              <a:rPr lang="ru-RU" sz="1100" dirty="0" smtClean="0"/>
              <a:t>, созданная около 420 года до н.э. так долго являлась абсолютным символом Победы в искусстве, что использовалась даже в классическом искусстве </a:t>
            </a:r>
            <a:r>
              <a:rPr lang="en-US" sz="1100" dirty="0" smtClean="0"/>
              <a:t>XIX</a:t>
            </a:r>
            <a:r>
              <a:rPr lang="ru-RU" sz="1100" dirty="0" smtClean="0"/>
              <a:t> века; и, наконец, Олимпийская </a:t>
            </a:r>
            <a:r>
              <a:rPr lang="ru-RU" sz="1100" dirty="0" err="1" smtClean="0"/>
              <a:t>Палаэстра</a:t>
            </a:r>
            <a:r>
              <a:rPr lang="ru-RU" sz="1100" dirty="0" smtClean="0"/>
              <a:t> римской эпохи несомненно является эталоном, описанным </a:t>
            </a:r>
            <a:r>
              <a:rPr lang="ru-RU" sz="1100" dirty="0" err="1" smtClean="0"/>
              <a:t>Витрувием</a:t>
            </a:r>
            <a:r>
              <a:rPr lang="ru-RU" sz="1100" dirty="0" smtClean="0"/>
              <a:t> в его трактате "Десять книг об архитектуре".</a:t>
            </a:r>
          </a:p>
          <a:p>
            <a:pPr algn="just"/>
            <a:endParaRPr lang="ru-RU" sz="400" dirty="0" smtClean="0"/>
          </a:p>
          <a:p>
            <a:pPr algn="just"/>
            <a:r>
              <a:rPr lang="ru-RU" sz="1100" dirty="0" smtClean="0"/>
              <a:t>«</a:t>
            </a:r>
            <a:r>
              <a:rPr lang="ru-RU" sz="1100" dirty="0" err="1" smtClean="0"/>
              <a:t>Гимнасия</a:t>
            </a:r>
            <a:r>
              <a:rPr lang="ru-RU" sz="1100" dirty="0" smtClean="0"/>
              <a:t>» эллинистической эпохи (II в. до н.э.) расположена в северо-западной части Олимпии. Это были две длинные, идущие вдоль Марсова поля галереи с беговой дорожкой, где при плохой погоде проходили состязания бегунов. Немного южнее находится палестра с отреставрированной колоннадой. Это квадратное здание (66,75 </a:t>
            </a:r>
            <a:r>
              <a:rPr lang="ru-RU" sz="1100" dirty="0" err="1" smtClean="0"/>
              <a:t>х</a:t>
            </a:r>
            <a:r>
              <a:rPr lang="ru-RU" sz="1100" dirty="0" smtClean="0"/>
              <a:t> 66,35 м) предназначалось для спортивной борьбы и тренировки атлетов.</a:t>
            </a:r>
          </a:p>
          <a:p>
            <a:pPr algn="just"/>
            <a:endParaRPr lang="ru-RU" sz="500" dirty="0" smtClean="0"/>
          </a:p>
          <a:p>
            <a:pPr algn="just"/>
            <a:r>
              <a:rPr lang="ru-RU" sz="1100" dirty="0" smtClean="0"/>
              <a:t>Южнее можно увидеть впечатляющие развалины </a:t>
            </a:r>
            <a:r>
              <a:rPr lang="ru-RU" sz="1100" dirty="0" err="1" smtClean="0"/>
              <a:t>раннехристианской</a:t>
            </a:r>
            <a:r>
              <a:rPr lang="ru-RU" sz="1100" dirty="0" smtClean="0"/>
              <a:t> базилики, построенной в V в. до н.э. на месте мастерской Фидия. Там с 430-го по 420 г. до н.э.  мастер создавал из золота и слоновой кости статую Зевса, которой суждено было погибнуть в Константинополе во время пожара. Отдалённое представление о ней можно получить лишь по изображениям на монетах. </a:t>
            </a:r>
          </a:p>
          <a:p>
            <a:pPr algn="just"/>
            <a:endParaRPr lang="ru-RU" sz="600" dirty="0" smtClean="0"/>
          </a:p>
          <a:p>
            <a:pPr algn="just"/>
            <a:r>
              <a:rPr lang="ru-RU" sz="1100" dirty="0" smtClean="0"/>
              <a:t>Олимпия также неразрывно связана с событием мирового значения. На её территории, начиная с 776 года до н.э., регулярно проводились Олимпийские игры. Олимпиадой назывался четырёхлетний промежуток времени между двумя Играми, выпадающими на каждый пятый год. Эта последовательность стала основой для исчисления времени и системы датирования в Греции. Олимпийские игры стали олицетворением высоких идей эллинского гуманизма: мирное состязаниями между свободными и равными людьми, готовыми продемонстрировать всю мощь своих физических возможностей за символическую награду в виде венка из ветвей оливкового дерева.  </a:t>
            </a:r>
            <a:r>
              <a:rPr lang="ru-RU" sz="1100" i="1" dirty="0" smtClean="0"/>
              <a:t>«Но эта награда означала, что носитель её – любимец Бога, даровавшего ему победу.  В честь победителя устраивались праздники, воздвигались статуи, слагались песни.  Особенно знамениты были те, кто подряд одерживал победы на всех четырех общегреческих играх – Немейских, </a:t>
            </a:r>
            <a:r>
              <a:rPr lang="ru-RU" sz="1100" i="1" dirty="0" err="1" smtClean="0"/>
              <a:t>Истмийских</a:t>
            </a:r>
            <a:r>
              <a:rPr lang="ru-RU" sz="1100" i="1" dirty="0" smtClean="0"/>
              <a:t>, Пифийских, Олимпийских.   Обман на играх наказывался сурово: возле стадиона стояли в ряд статуи Зевса, сооружённые на штрафы,  собранные с нарушителей» </a:t>
            </a:r>
            <a:r>
              <a:rPr lang="en-US" sz="1100" dirty="0" smtClean="0"/>
              <a:t>[1</a:t>
            </a:r>
            <a:r>
              <a:rPr lang="ru-RU" sz="1100" dirty="0" smtClean="0"/>
              <a:t>, 31-32</a:t>
            </a:r>
            <a:r>
              <a:rPr lang="en-US" sz="1100" dirty="0" smtClean="0"/>
              <a:t>]</a:t>
            </a:r>
            <a:endParaRPr lang="ru-RU" sz="1100" dirty="0" smtClean="0"/>
          </a:p>
          <a:p>
            <a:pPr algn="just"/>
            <a:endParaRPr lang="ru-RU" sz="400" dirty="0" smtClean="0"/>
          </a:p>
          <a:p>
            <a:pPr algn="just"/>
            <a:r>
              <a:rPr lang="ru-RU" sz="1100" dirty="0" smtClean="0"/>
              <a:t>По сложившейся древней традиции в наши дни на территории развалин древнего Храма Геры проходит церемония зажжения Олимпийского огня, именно отсюда начинаются все факельные эстафеты.</a:t>
            </a:r>
          </a:p>
          <a:p>
            <a:pPr algn="just"/>
            <a:endParaRPr lang="ru-RU" sz="400" dirty="0" smtClean="0"/>
          </a:p>
        </p:txBody>
      </p:sp>
      <p:sp>
        <p:nvSpPr>
          <p:cNvPr id="3" name="TextBox 2"/>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Археологические памятники Олимпии </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1989</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TextBox 6"/>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pic>
        <p:nvPicPr>
          <p:cNvPr id="8" name="Рисунок 7" descr="шарик.png">
            <a:hlinkClick r:id="rId3" tooltip="Щёлкните для просмотра Gogle-карт, панорам и фото"/>
          </p:cNvPr>
          <p:cNvPicPr>
            <a:picLocks noChangeAspect="1"/>
          </p:cNvPicPr>
          <p:nvPr/>
        </p:nvPicPr>
        <p:blipFill>
          <a:blip r:embed="rId4" cstate="print"/>
          <a:stretch>
            <a:fillRect/>
          </a:stretch>
        </p:blipFill>
        <p:spPr>
          <a:xfrm>
            <a:off x="107504" y="5085184"/>
            <a:ext cx="899592" cy="1001546"/>
          </a:xfrm>
          <a:prstGeom prst="rect">
            <a:avLst/>
          </a:prstGeom>
        </p:spPr>
      </p:pic>
      <p:sp>
        <p:nvSpPr>
          <p:cNvPr id="9" name="TextBox 8">
            <a:hlinkClick r:id="rId5"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pic>
        <p:nvPicPr>
          <p:cNvPr id="4" name="Рисунок 3" descr="шарик.png">
            <a:hlinkClick r:id="rId3" tooltip="Щёлкните для просмотра Gogle-карт, панорам и фото"/>
          </p:cNvPr>
          <p:cNvPicPr>
            <a:picLocks noChangeAspect="1"/>
          </p:cNvPicPr>
          <p:nvPr/>
        </p:nvPicPr>
        <p:blipFill>
          <a:blip r:embed="rId4" cstate="print"/>
          <a:stretch>
            <a:fillRect/>
          </a:stretch>
        </p:blipFill>
        <p:spPr>
          <a:xfrm>
            <a:off x="107504" y="5085184"/>
            <a:ext cx="899592" cy="1001546"/>
          </a:xfrm>
          <a:prstGeom prst="rect">
            <a:avLst/>
          </a:prstGeom>
        </p:spPr>
      </p:pic>
      <p:sp>
        <p:nvSpPr>
          <p:cNvPr id="5" name="TextBox 4">
            <a:hlinkClick r:id="rId5"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pic>
        <p:nvPicPr>
          <p:cNvPr id="6" name="Рисунок 5" descr="олимп1.jpg"/>
          <p:cNvPicPr>
            <a:picLocks noChangeAspect="1"/>
          </p:cNvPicPr>
          <p:nvPr/>
        </p:nvPicPr>
        <p:blipFill>
          <a:blip r:embed="rId6" cstate="print"/>
          <a:srcRect t="3721" b="3249"/>
          <a:stretch>
            <a:fillRect/>
          </a:stretch>
        </p:blipFill>
        <p:spPr>
          <a:xfrm>
            <a:off x="1259632" y="1457400"/>
            <a:ext cx="7740352" cy="5400600"/>
          </a:xfrm>
          <a:prstGeom prst="rect">
            <a:avLst/>
          </a:prstGeom>
        </p:spPr>
      </p:pic>
      <p:sp>
        <p:nvSpPr>
          <p:cNvPr id="7" name="TextBox 6"/>
          <p:cNvSpPr txBox="1"/>
          <p:nvPr/>
        </p:nvSpPr>
        <p:spPr>
          <a:xfrm>
            <a:off x="6444208" y="6453336"/>
            <a:ext cx="2232248" cy="276999"/>
          </a:xfrm>
          <a:prstGeom prst="rect">
            <a:avLst/>
          </a:prstGeom>
          <a:noFill/>
        </p:spPr>
        <p:txBody>
          <a:bodyPr wrap="square" rtlCol="0">
            <a:spAutoFit/>
          </a:bodyPr>
          <a:lstStyle/>
          <a:p>
            <a:pPr algn="r"/>
            <a:r>
              <a:rPr lang="ru-RU" sz="1200" dirty="0" smtClean="0"/>
              <a:t>Храм Геры</a:t>
            </a:r>
            <a:endParaRPr lang="ru-RU" sz="1200" dirty="0"/>
          </a:p>
        </p:txBody>
      </p:sp>
      <p:sp>
        <p:nvSpPr>
          <p:cNvPr id="8" name="TextBox 7"/>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Археологические памятники Олимпии </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1989</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9" name="Рисунок 8" descr="ол2.jpg"/>
          <p:cNvPicPr>
            <a:picLocks noChangeAspect="1"/>
          </p:cNvPicPr>
          <p:nvPr/>
        </p:nvPicPr>
        <p:blipFill>
          <a:blip r:embed="rId7" cstate="print"/>
          <a:srcRect t="1556" b="5086"/>
          <a:stretch>
            <a:fillRect/>
          </a:stretch>
        </p:blipFill>
        <p:spPr>
          <a:xfrm>
            <a:off x="1259632" y="1412776"/>
            <a:ext cx="7776864" cy="5445224"/>
          </a:xfrm>
          <a:prstGeom prst="rect">
            <a:avLst/>
          </a:prstGeom>
        </p:spPr>
      </p:pic>
      <p:sp>
        <p:nvSpPr>
          <p:cNvPr id="10" name="TextBox 9"/>
          <p:cNvSpPr txBox="1"/>
          <p:nvPr/>
        </p:nvSpPr>
        <p:spPr>
          <a:xfrm>
            <a:off x="7092280" y="1556792"/>
            <a:ext cx="1728192" cy="276999"/>
          </a:xfrm>
          <a:prstGeom prst="rect">
            <a:avLst/>
          </a:prstGeom>
          <a:noFill/>
        </p:spPr>
        <p:txBody>
          <a:bodyPr wrap="square" rtlCol="0">
            <a:spAutoFit/>
          </a:bodyPr>
          <a:lstStyle/>
          <a:p>
            <a:pPr algn="r"/>
            <a:r>
              <a:rPr lang="ru-RU" sz="1200" dirty="0" smtClean="0"/>
              <a:t>Вход на стадион</a:t>
            </a:r>
            <a:endParaRPr lang="ru-RU" sz="1200" dirty="0"/>
          </a:p>
        </p:txBody>
      </p:sp>
      <p:pic>
        <p:nvPicPr>
          <p:cNvPr id="11" name="Рисунок 10" descr="ол3.jpg"/>
          <p:cNvPicPr>
            <a:picLocks noChangeAspect="1"/>
          </p:cNvPicPr>
          <p:nvPr/>
        </p:nvPicPr>
        <p:blipFill>
          <a:blip r:embed="rId8" cstate="print"/>
          <a:srcRect t="10868"/>
          <a:stretch>
            <a:fillRect/>
          </a:stretch>
        </p:blipFill>
        <p:spPr>
          <a:xfrm>
            <a:off x="1259632" y="1412776"/>
            <a:ext cx="7776864" cy="5445224"/>
          </a:xfrm>
          <a:prstGeom prst="rect">
            <a:avLst/>
          </a:prstGeom>
        </p:spPr>
      </p:pic>
      <p:sp>
        <p:nvSpPr>
          <p:cNvPr id="12" name="TextBox 11"/>
          <p:cNvSpPr txBox="1"/>
          <p:nvPr/>
        </p:nvSpPr>
        <p:spPr>
          <a:xfrm>
            <a:off x="5364088" y="6525344"/>
            <a:ext cx="3528392" cy="276999"/>
          </a:xfrm>
          <a:prstGeom prst="rect">
            <a:avLst/>
          </a:prstGeom>
          <a:noFill/>
        </p:spPr>
        <p:txBody>
          <a:bodyPr wrap="square" rtlCol="0">
            <a:spAutoFit/>
          </a:bodyPr>
          <a:lstStyle/>
          <a:p>
            <a:pPr algn="r"/>
            <a:r>
              <a:rPr lang="ru-RU" sz="1200" dirty="0" smtClean="0"/>
              <a:t>Церемония зажжения </a:t>
            </a:r>
            <a:r>
              <a:rPr lang="ru-RU" sz="1200" dirty="0" err="1" smtClean="0"/>
              <a:t>олмпийского</a:t>
            </a:r>
            <a:r>
              <a:rPr lang="ru-RU" sz="1200" dirty="0" smtClean="0"/>
              <a:t> огня</a:t>
            </a:r>
            <a:endParaRPr lang="ru-RU" sz="12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Древний город </a:t>
            </a:r>
            <a:r>
              <a:rPr lang="ru-RU" sz="2000"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Мистра</a:t>
            </a: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1989</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TextBox 2"/>
          <p:cNvSpPr txBox="1"/>
          <p:nvPr/>
        </p:nvSpPr>
        <p:spPr>
          <a:xfrm>
            <a:off x="1331640" y="3429000"/>
            <a:ext cx="7632848" cy="2862322"/>
          </a:xfrm>
          <a:prstGeom prst="rect">
            <a:avLst/>
          </a:prstGeom>
          <a:noFill/>
        </p:spPr>
        <p:txBody>
          <a:bodyPr wrap="square" rtlCol="0">
            <a:spAutoFit/>
          </a:bodyPr>
          <a:lstStyle/>
          <a:p>
            <a:pPr algn="just"/>
            <a:r>
              <a:rPr lang="ru-RU" sz="1000" dirty="0" smtClean="0"/>
              <a:t>Красота церквей </a:t>
            </a:r>
            <a:r>
              <a:rPr lang="ru-RU" sz="1000" dirty="0" err="1" smtClean="0"/>
              <a:t>Мистры</a:t>
            </a:r>
            <a:r>
              <a:rPr lang="ru-RU" sz="1000" dirty="0" smtClean="0"/>
              <a:t>, украшенных в эпоху </a:t>
            </a:r>
            <a:r>
              <a:rPr lang="ru-RU" sz="1000" dirty="0" err="1" smtClean="0"/>
              <a:t>палеологического</a:t>
            </a:r>
            <a:r>
              <a:rPr lang="ru-RU" sz="1000" dirty="0" smtClean="0"/>
              <a:t> ренессанса удивительными фресками, знаменитые библиотеки </a:t>
            </a:r>
            <a:r>
              <a:rPr lang="ru-RU" sz="1000" dirty="0" err="1" smtClean="0"/>
              <a:t>Мистры</a:t>
            </a:r>
            <a:r>
              <a:rPr lang="ru-RU" sz="1000" dirty="0" smtClean="0"/>
              <a:t> и слава живших в ней писателей, включая Георга </a:t>
            </a:r>
            <a:r>
              <a:rPr lang="ru-RU" sz="1000" dirty="0" err="1" smtClean="0"/>
              <a:t>Гемиста</a:t>
            </a:r>
            <a:r>
              <a:rPr lang="ru-RU" sz="1000" dirty="0" smtClean="0"/>
              <a:t> </a:t>
            </a:r>
            <a:r>
              <a:rPr lang="ru-RU" sz="1000" dirty="0" err="1" smtClean="0"/>
              <a:t>Плифона</a:t>
            </a:r>
            <a:r>
              <a:rPr lang="ru-RU" sz="1000" dirty="0" smtClean="0"/>
              <a:t> и кардинала Иоанна </a:t>
            </a:r>
            <a:r>
              <a:rPr lang="ru-RU" sz="1000" dirty="0" err="1" smtClean="0"/>
              <a:t>Бессариона</a:t>
            </a:r>
            <a:r>
              <a:rPr lang="ru-RU" sz="1000" dirty="0" smtClean="0"/>
              <a:t>, принесшего в Италию  идеи неоплатонического гуманизма,  стали основанием для появления легенды о "чуде </a:t>
            </a:r>
            <a:r>
              <a:rPr lang="ru-RU" sz="1000" dirty="0" err="1" smtClean="0"/>
              <a:t>Мореи</a:t>
            </a:r>
            <a:r>
              <a:rPr lang="ru-RU" sz="1000" dirty="0" smtClean="0"/>
              <a:t>".   Город-крепость </a:t>
            </a:r>
            <a:r>
              <a:rPr lang="ru-RU" sz="1000" dirty="0" err="1" smtClean="0"/>
              <a:t>Мистра</a:t>
            </a:r>
            <a:r>
              <a:rPr lang="ru-RU" sz="1000" dirty="0" smtClean="0"/>
              <a:t> стал центром </a:t>
            </a:r>
            <a:r>
              <a:rPr lang="ru-RU" sz="1000" dirty="0" err="1" smtClean="0"/>
              <a:t>Палеологова</a:t>
            </a:r>
            <a:r>
              <a:rPr lang="ru-RU" sz="1000" dirty="0" smtClean="0"/>
              <a:t> греческого возрождения, где </a:t>
            </a:r>
            <a:r>
              <a:rPr lang="ru-RU" sz="1000" dirty="0" err="1" smtClean="0"/>
              <a:t>Плифон</a:t>
            </a:r>
            <a:r>
              <a:rPr lang="ru-RU" sz="1000" dirty="0" smtClean="0"/>
              <a:t> вместе с другими греческими интеллектуалами вновь вводит в оборот этноним «эллин» и становится пионером идеи создания не многонационального государства, каким была Византия, а сугубо греческого, ядром которого должны были стать Пелопоннес, континентальная Греция и прилегающие острова — колыбель, как он считал, греческого рода и цивилизации.</a:t>
            </a:r>
          </a:p>
          <a:p>
            <a:pPr algn="just"/>
            <a:r>
              <a:rPr lang="ru-RU" sz="1000" dirty="0" smtClean="0"/>
              <a:t>Город </a:t>
            </a:r>
            <a:r>
              <a:rPr lang="ru-RU" sz="1000" dirty="0" err="1" smtClean="0"/>
              <a:t>Мистра</a:t>
            </a:r>
            <a:r>
              <a:rPr lang="ru-RU" sz="1000" dirty="0" smtClean="0"/>
              <a:t> был местом, где проходила жизнь и деятельность целой плеяды ярчайших деятелей культуры и искусства того времени, знаменитых византийских историков и писателей — Иоанна </a:t>
            </a:r>
            <a:r>
              <a:rPr lang="ru-RU" sz="1000" dirty="0" err="1" smtClean="0"/>
              <a:t>Кантакузина</a:t>
            </a:r>
            <a:r>
              <a:rPr lang="ru-RU" sz="1000" dirty="0" smtClean="0"/>
              <a:t> (будущего императора Иоанна VI), Георгия </a:t>
            </a:r>
            <a:r>
              <a:rPr lang="ru-RU" sz="1000" dirty="0" err="1" smtClean="0"/>
              <a:t>Сфрандзи</a:t>
            </a:r>
            <a:r>
              <a:rPr lang="ru-RU" sz="1000" dirty="0" smtClean="0"/>
              <a:t>, </a:t>
            </a:r>
            <a:r>
              <a:rPr lang="ru-RU" sz="1000" dirty="0" err="1" smtClean="0"/>
              <a:t>Лаоника</a:t>
            </a:r>
            <a:r>
              <a:rPr lang="ru-RU" sz="1000" dirty="0" smtClean="0"/>
              <a:t> </a:t>
            </a:r>
            <a:r>
              <a:rPr lang="ru-RU" sz="1000" dirty="0" err="1" smtClean="0"/>
              <a:t>Халкокондила</a:t>
            </a:r>
            <a:r>
              <a:rPr lang="ru-RU" sz="1000" dirty="0" smtClean="0"/>
              <a:t>, известных деятелей Византии и итальянского Возрождения, таких как философ-неоплатоник Георгий </a:t>
            </a:r>
            <a:r>
              <a:rPr lang="ru-RU" sz="1000" dirty="0" err="1" smtClean="0"/>
              <a:t>Гемист</a:t>
            </a:r>
            <a:r>
              <a:rPr lang="ru-RU" sz="1000" dirty="0" smtClean="0"/>
              <a:t> </a:t>
            </a:r>
            <a:r>
              <a:rPr lang="ru-RU" sz="1000" dirty="0" err="1" smtClean="0"/>
              <a:t>Плифон</a:t>
            </a:r>
            <a:r>
              <a:rPr lang="ru-RU" sz="1000" dirty="0" smtClean="0"/>
              <a:t>, </a:t>
            </a:r>
            <a:r>
              <a:rPr lang="ru-RU" sz="1000" dirty="0" err="1" smtClean="0"/>
              <a:t>Виссарион</a:t>
            </a:r>
            <a:r>
              <a:rPr lang="ru-RU" sz="1000" dirty="0" smtClean="0"/>
              <a:t> </a:t>
            </a:r>
            <a:r>
              <a:rPr lang="ru-RU" sz="1000" dirty="0" err="1" smtClean="0"/>
              <a:t>Никейский</a:t>
            </a:r>
            <a:r>
              <a:rPr lang="ru-RU" sz="1000" dirty="0" smtClean="0"/>
              <a:t>.  </a:t>
            </a:r>
          </a:p>
          <a:p>
            <a:pPr algn="just"/>
            <a:r>
              <a:rPr lang="ru-RU" sz="1000" dirty="0" smtClean="0"/>
              <a:t>В конце XIII и в начале XIV в. два старейших монастыря — Митрополия и </a:t>
            </a:r>
            <a:r>
              <a:rPr lang="ru-RU" sz="1000" dirty="0" err="1" smtClean="0"/>
              <a:t>Бронтохион</a:t>
            </a:r>
            <a:r>
              <a:rPr lang="ru-RU" sz="1000" dirty="0" smtClean="0"/>
              <a:t> — располагали сравнительно крупными библиотеками, которые были одновременно и скрипториями, где монахи переписывали рукописи. От комплекса зданий, образующих монастырь </a:t>
            </a:r>
            <a:r>
              <a:rPr lang="ru-RU" sz="1000" dirty="0" err="1" smtClean="0"/>
              <a:t>Бронтохион</a:t>
            </a:r>
            <a:r>
              <a:rPr lang="ru-RU" sz="1000" dirty="0" smtClean="0"/>
              <a:t>, на сегодняшний день остались две церкви: Святых Феодоров и </a:t>
            </a:r>
            <a:r>
              <a:rPr lang="ru-RU" sz="1000" dirty="0" err="1" smtClean="0"/>
              <a:t>Одигитрия</a:t>
            </a:r>
            <a:r>
              <a:rPr lang="ru-RU" sz="1000" dirty="0" smtClean="0"/>
              <a:t>, руины и фрагменты стен.   Церковь Святых Феодоров посвящена святым Феодорам — </a:t>
            </a:r>
            <a:r>
              <a:rPr lang="ru-RU" sz="1000" dirty="0" err="1" smtClean="0"/>
              <a:t>Тирону</a:t>
            </a:r>
            <a:r>
              <a:rPr lang="ru-RU" sz="1000" dirty="0" smtClean="0"/>
              <a:t> и </a:t>
            </a:r>
            <a:r>
              <a:rPr lang="ru-RU" sz="1000" dirty="0" err="1" smtClean="0"/>
              <a:t>Стратилату</a:t>
            </a:r>
            <a:r>
              <a:rPr lang="ru-RU" sz="1000" dirty="0" smtClean="0"/>
              <a:t>, впервые упоминается в рукописи 1296 года. Вторая церковь </a:t>
            </a:r>
            <a:r>
              <a:rPr lang="ru-RU" sz="1000" dirty="0" err="1" smtClean="0"/>
              <a:t>Бронтохиона</a:t>
            </a:r>
            <a:r>
              <a:rPr lang="ru-RU" sz="1000" dirty="0" smtClean="0"/>
              <a:t> — </a:t>
            </a:r>
            <a:r>
              <a:rPr lang="ru-RU" sz="1000" dirty="0" err="1" smtClean="0"/>
              <a:t>Одигитрия</a:t>
            </a:r>
            <a:r>
              <a:rPr lang="ru-RU" sz="1000" dirty="0" smtClean="0"/>
              <a:t> построена около 1311 года. </a:t>
            </a:r>
            <a:r>
              <a:rPr lang="ru-RU" sz="1000" dirty="0" err="1" smtClean="0"/>
              <a:t>Одигитрия</a:t>
            </a:r>
            <a:r>
              <a:rPr lang="ru-RU" sz="1000" dirty="0" smtClean="0"/>
              <a:t> славится своими фресками, которые являются шедеврами византийской живописи.  На территории Митрополии в наши дни расположен музей </a:t>
            </a:r>
            <a:r>
              <a:rPr lang="ru-RU" sz="1000" dirty="0" err="1" smtClean="0"/>
              <a:t>Мистры</a:t>
            </a:r>
            <a:r>
              <a:rPr lang="ru-RU" sz="1000" dirty="0" smtClean="0"/>
              <a:t>. Экспозиция составлена в основном из предметов, обнаруженных в ходе раскопок.   </a:t>
            </a:r>
          </a:p>
        </p:txBody>
      </p:sp>
      <p:sp>
        <p:nvSpPr>
          <p:cNvPr id="4" name="TextBox 3"/>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pic>
        <p:nvPicPr>
          <p:cNvPr id="5" name="Рисунок 4" descr="шарик.png">
            <a:hlinkClick r:id="rId3"/>
          </p:cNvPr>
          <p:cNvPicPr>
            <a:picLocks noChangeAspect="1"/>
          </p:cNvPicPr>
          <p:nvPr/>
        </p:nvPicPr>
        <p:blipFill>
          <a:blip r:embed="rId4" cstate="print"/>
          <a:stretch>
            <a:fillRect/>
          </a:stretch>
        </p:blipFill>
        <p:spPr>
          <a:xfrm>
            <a:off x="107504" y="5085184"/>
            <a:ext cx="899592" cy="1001546"/>
          </a:xfrm>
          <a:prstGeom prst="rect">
            <a:avLst/>
          </a:prstGeom>
        </p:spPr>
      </p:pic>
      <p:sp>
        <p:nvSpPr>
          <p:cNvPr id="7" name="TextBox 6">
            <a:hlinkClick r:id="rId5"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sp>
        <p:nvSpPr>
          <p:cNvPr id="9" name="Прямоугольник 8"/>
          <p:cNvSpPr/>
          <p:nvPr/>
        </p:nvSpPr>
        <p:spPr>
          <a:xfrm>
            <a:off x="1331640" y="1484784"/>
            <a:ext cx="5256584" cy="1715854"/>
          </a:xfrm>
          <a:prstGeom prst="rect">
            <a:avLst/>
          </a:prstGeom>
        </p:spPr>
        <p:txBody>
          <a:bodyPr wrap="square">
            <a:spAutoFit/>
          </a:bodyPr>
          <a:lstStyle/>
          <a:p>
            <a:pPr algn="just"/>
            <a:r>
              <a:rPr lang="ru-RU" sz="1100" b="1" cap="all" dirty="0" smtClean="0"/>
              <a:t>Город </a:t>
            </a:r>
            <a:r>
              <a:rPr lang="ru-RU" sz="1100" b="1" cap="all" dirty="0" err="1" smtClean="0"/>
              <a:t>Мистра</a:t>
            </a:r>
            <a:r>
              <a:rPr lang="ru-RU" sz="1100" b="1" cap="all" dirty="0" smtClean="0"/>
              <a:t> </a:t>
            </a:r>
            <a:r>
              <a:rPr lang="ru-RU" sz="1000" dirty="0" smtClean="0"/>
              <a:t>– </a:t>
            </a:r>
            <a:r>
              <a:rPr lang="ru-RU" sz="1050" dirty="0" smtClean="0"/>
              <a:t>средневековый город в Греции, близ Спарты, один из важнейших культурных и политических центров поздней Византии.    Город был построен в виде амфитеатра вокруг крепости, возведенной в 1249 г. </a:t>
            </a:r>
            <a:r>
              <a:rPr lang="ru-RU" sz="1050" dirty="0" err="1" smtClean="0"/>
              <a:t>Гийомом</a:t>
            </a:r>
            <a:r>
              <a:rPr lang="ru-RU" sz="1050" dirty="0" smtClean="0"/>
              <a:t> де </a:t>
            </a:r>
            <a:r>
              <a:rPr lang="ru-RU" sz="1050" dirty="0" err="1" smtClean="0"/>
              <a:t>Вильардуэн</a:t>
            </a:r>
            <a:r>
              <a:rPr lang="ru-RU" sz="1050" dirty="0" smtClean="0"/>
              <a:t>, князем </a:t>
            </a:r>
            <a:r>
              <a:rPr lang="ru-RU" sz="1050" dirty="0" err="1" smtClean="0"/>
              <a:t>Ахайи</a:t>
            </a:r>
            <a:r>
              <a:rPr lang="ru-RU" sz="1050" dirty="0" smtClean="0"/>
              <a:t>. Большое значение как военный и политический центр </a:t>
            </a:r>
            <a:r>
              <a:rPr lang="ru-RU" sz="1050" dirty="0" err="1" smtClean="0"/>
              <a:t>Мистра</a:t>
            </a:r>
            <a:r>
              <a:rPr lang="ru-RU" sz="1050" dirty="0" smtClean="0"/>
              <a:t> приобрела в период с 1316 по 1321 годы.    Перестроенный византийцами, позже оккупированный турками и венецианцами, город был окончательно оставлен жителями в 1832 г. От него остались только захватывающие дух средневековые руины в окружении прекрасного ландшафта, в настоящее время эти руины медленно разрушаются под воздействием растительности, покрывающей стены и склоны холмов,  уничтожающей по частям хрупкие следы истории.</a:t>
            </a:r>
            <a:endParaRPr lang="ru-RU" sz="1000" dirty="0" smtClean="0"/>
          </a:p>
        </p:txBody>
      </p:sp>
      <p:pic>
        <p:nvPicPr>
          <p:cNvPr id="10" name="Рисунок 9" descr="мист2.jpg"/>
          <p:cNvPicPr>
            <a:picLocks noChangeAspect="1"/>
          </p:cNvPicPr>
          <p:nvPr/>
        </p:nvPicPr>
        <p:blipFill>
          <a:blip r:embed="rId6" cstate="print"/>
          <a:stretch>
            <a:fillRect/>
          </a:stretch>
        </p:blipFill>
        <p:spPr>
          <a:xfrm>
            <a:off x="6660232" y="1484785"/>
            <a:ext cx="2253630" cy="1680564"/>
          </a:xfrm>
          <a:prstGeom prst="rect">
            <a:avLst/>
          </a:prstGeom>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sp>
        <p:nvSpPr>
          <p:cNvPr id="5" name="TextBox 4">
            <a:hlinkClick r:id="rId3"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pic>
        <p:nvPicPr>
          <p:cNvPr id="7" name="Рисунок 6" descr="шарик.png">
            <a:hlinkClick r:id="rId4"/>
          </p:cNvPr>
          <p:cNvPicPr>
            <a:picLocks noChangeAspect="1"/>
          </p:cNvPicPr>
          <p:nvPr/>
        </p:nvPicPr>
        <p:blipFill>
          <a:blip r:embed="rId5" cstate="print"/>
          <a:stretch>
            <a:fillRect/>
          </a:stretch>
        </p:blipFill>
        <p:spPr>
          <a:xfrm>
            <a:off x="107504" y="5085184"/>
            <a:ext cx="899592" cy="1001546"/>
          </a:xfrm>
          <a:prstGeom prst="rect">
            <a:avLst/>
          </a:prstGeom>
        </p:spPr>
      </p:pic>
      <p:sp>
        <p:nvSpPr>
          <p:cNvPr id="8" name="TextBox 7"/>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Древний город </a:t>
            </a:r>
            <a:r>
              <a:rPr lang="ru-RU" sz="2000"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Мистра</a:t>
            </a: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1989</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9" name="Рисунок 8" descr="мистра.jpg"/>
          <p:cNvPicPr>
            <a:picLocks noChangeAspect="1"/>
          </p:cNvPicPr>
          <p:nvPr/>
        </p:nvPicPr>
        <p:blipFill>
          <a:blip r:embed="rId6" cstate="print"/>
          <a:srcRect l="2503" r="1329"/>
          <a:stretch>
            <a:fillRect/>
          </a:stretch>
        </p:blipFill>
        <p:spPr>
          <a:xfrm>
            <a:off x="1259632" y="1484784"/>
            <a:ext cx="7776864" cy="5373215"/>
          </a:xfrm>
          <a:prstGeom prst="rect">
            <a:avLst/>
          </a:prstGeom>
        </p:spPr>
      </p:pic>
      <p:pic>
        <p:nvPicPr>
          <p:cNvPr id="10" name="Рисунок 9" descr="ми3.jpg"/>
          <p:cNvPicPr>
            <a:picLocks noChangeAspect="1"/>
          </p:cNvPicPr>
          <p:nvPr/>
        </p:nvPicPr>
        <p:blipFill>
          <a:blip r:embed="rId7" cstate="print"/>
          <a:srcRect t="5302" b="4381"/>
          <a:stretch>
            <a:fillRect/>
          </a:stretch>
        </p:blipFill>
        <p:spPr>
          <a:xfrm>
            <a:off x="1259632" y="1484784"/>
            <a:ext cx="7793817" cy="5373216"/>
          </a:xfrm>
          <a:prstGeom prst="rect">
            <a:avLst/>
          </a:prstGeom>
        </p:spPr>
      </p:pic>
      <p:pic>
        <p:nvPicPr>
          <p:cNvPr id="11" name="Рисунок 10" descr="ми4.jpg"/>
          <p:cNvPicPr>
            <a:picLocks noChangeAspect="1"/>
          </p:cNvPicPr>
          <p:nvPr/>
        </p:nvPicPr>
        <p:blipFill>
          <a:blip r:embed="rId8" cstate="print"/>
          <a:srcRect l="714" t="8577"/>
          <a:stretch>
            <a:fillRect/>
          </a:stretch>
        </p:blipFill>
        <p:spPr>
          <a:xfrm>
            <a:off x="1259632" y="1484784"/>
            <a:ext cx="7780411" cy="5373216"/>
          </a:xfrm>
          <a:prstGeom prst="rect">
            <a:avLst/>
          </a:prstGeom>
        </p:spPr>
      </p:pic>
      <p:sp>
        <p:nvSpPr>
          <p:cNvPr id="12" name="TextBox 11"/>
          <p:cNvSpPr txBox="1"/>
          <p:nvPr/>
        </p:nvSpPr>
        <p:spPr>
          <a:xfrm>
            <a:off x="1331640" y="1556792"/>
            <a:ext cx="2520280" cy="276999"/>
          </a:xfrm>
          <a:prstGeom prst="rect">
            <a:avLst/>
          </a:prstGeom>
          <a:noFill/>
        </p:spPr>
        <p:txBody>
          <a:bodyPr wrap="square" rtlCol="0">
            <a:spAutoFit/>
          </a:bodyPr>
          <a:lstStyle/>
          <a:p>
            <a:r>
              <a:rPr lang="ru-RU" sz="1200" dirty="0" smtClean="0"/>
              <a:t>Монастырь </a:t>
            </a:r>
            <a:r>
              <a:rPr lang="ru-RU" sz="1200" dirty="0" err="1" smtClean="0"/>
              <a:t>Пантанасса</a:t>
            </a:r>
            <a:endParaRPr lang="ru-RU" sz="12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Монастыри </a:t>
            </a:r>
            <a:r>
              <a:rPr lang="ru-RU" sz="2000"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Дафни</a:t>
            </a: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2000"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Оссиос-Лукас</a:t>
            </a: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и </a:t>
            </a:r>
            <a:r>
              <a:rPr lang="ru-RU" sz="2000"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Неа-Мони</a:t>
            </a:r>
            <a:endPar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1990</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TextBox 2"/>
          <p:cNvSpPr txBox="1"/>
          <p:nvPr/>
        </p:nvSpPr>
        <p:spPr>
          <a:xfrm>
            <a:off x="1259632" y="1412776"/>
            <a:ext cx="7704856" cy="5055230"/>
          </a:xfrm>
          <a:prstGeom prst="rect">
            <a:avLst/>
          </a:prstGeom>
          <a:noFill/>
        </p:spPr>
        <p:txBody>
          <a:bodyPr wrap="square" rtlCol="0">
            <a:spAutoFit/>
          </a:bodyPr>
          <a:lstStyle/>
          <a:p>
            <a:pPr algn="just"/>
            <a:r>
              <a:rPr lang="ru-RU" sz="1000" dirty="0" smtClean="0"/>
              <a:t>Хотя эти три монастыря географически удалены друг от друга (первый находится в Аттике, около Афин, второй в </a:t>
            </a:r>
            <a:r>
              <a:rPr lang="ru-RU" sz="1000" dirty="0" err="1" smtClean="0"/>
              <a:t>Фокиде</a:t>
            </a:r>
            <a:r>
              <a:rPr lang="ru-RU" sz="1000" dirty="0" smtClean="0"/>
              <a:t>, около Дельф, а третий - на острове </a:t>
            </a:r>
            <a:r>
              <a:rPr lang="ru-RU" sz="1000" dirty="0" err="1" smtClean="0"/>
              <a:t>Хиос</a:t>
            </a:r>
            <a:r>
              <a:rPr lang="ru-RU" sz="1000" dirty="0" smtClean="0"/>
              <a:t> в Эгейском море, вблизи побережья Малой Азии), они принадлежат к одному и тому же типу и схожи по внешнему виду. Церкви построены по крестово-купольной схеме с большим куполом, поддерживаемым тромпами, которые обеспечивают переход к восьмигранному основанию. В XI и XII вв. они были украшены превосходными деталями из мрамора, а также мозаиками на золотом фоне, что было характерно для второго «золотого века» византийского искусства.</a:t>
            </a:r>
          </a:p>
          <a:p>
            <a:pPr algn="just"/>
            <a:endParaRPr lang="ru-RU" sz="300" dirty="0" smtClean="0"/>
          </a:p>
          <a:p>
            <a:pPr algn="just"/>
            <a:r>
              <a:rPr lang="ru-RU" sz="1100" b="1" cap="all" dirty="0" smtClean="0">
                <a:hlinkClick r:id="rId3"/>
              </a:rPr>
              <a:t>Монастырь </a:t>
            </a:r>
            <a:r>
              <a:rPr lang="ru-RU" sz="1100" b="1" cap="all" dirty="0" err="1" smtClean="0">
                <a:hlinkClick r:id="rId3"/>
              </a:rPr>
              <a:t>Дафни</a:t>
            </a:r>
            <a:r>
              <a:rPr lang="ru-RU" sz="1100" b="1" cap="all" dirty="0" smtClean="0">
                <a:hlinkClick r:id="rId3"/>
              </a:rPr>
              <a:t>  </a:t>
            </a:r>
            <a:r>
              <a:rPr lang="ru-RU" sz="1000" dirty="0" smtClean="0"/>
              <a:t>находится неподалеку от древней священной дороги, ведущей из Афин в </a:t>
            </a:r>
            <a:r>
              <a:rPr lang="ru-RU" sz="1000" dirty="0" err="1" smtClean="0"/>
              <a:t>Элевсис</a:t>
            </a:r>
            <a:r>
              <a:rPr lang="ru-RU" sz="1000" dirty="0" smtClean="0"/>
              <a:t>. До наших дней сохранился большой кусок крепостной стены, высота которой достигала 8 метров. Этот первый монастырь, обнаруженный в процессе археологических раскопок, был покинут его жителями в период набегов славянских племен в </a:t>
            </a:r>
            <a:r>
              <a:rPr lang="en-US" sz="1000" dirty="0" smtClean="0"/>
              <a:t>VII</a:t>
            </a:r>
            <a:r>
              <a:rPr lang="ru-RU" sz="1000" dirty="0" smtClean="0"/>
              <a:t> и </a:t>
            </a:r>
            <a:r>
              <a:rPr lang="en-US" sz="1000" dirty="0" smtClean="0"/>
              <a:t>VIII </a:t>
            </a:r>
            <a:r>
              <a:rPr lang="ru-RU" sz="1000" dirty="0" smtClean="0"/>
              <a:t>веках. И только после 1100 г. в эпоху расцвета Византийской империи здесь возникли первые монашеские постройки: трапезная, кельи и колодец, сама церковь была богато украшена мозаикой, изображавшей успение Святой Девы. В 1205 году монастырь был разграблен </a:t>
            </a:r>
            <a:r>
              <a:rPr lang="ru-RU" sz="1000" dirty="0" err="1" smtClean="0"/>
              <a:t>франкийскими</a:t>
            </a:r>
            <a:r>
              <a:rPr lang="ru-RU" sz="1000" dirty="0" smtClean="0"/>
              <a:t> крестоносцами.  В 1207 году герцог Афинский </a:t>
            </a:r>
            <a:r>
              <a:rPr lang="ru-RU" sz="1000" dirty="0" err="1" smtClean="0"/>
              <a:t>Отто</a:t>
            </a:r>
            <a:r>
              <a:rPr lang="ru-RU" sz="1000" dirty="0" smtClean="0"/>
              <a:t> де ля </a:t>
            </a:r>
            <a:r>
              <a:rPr lang="ru-RU" sz="1000" dirty="0" err="1" smtClean="0"/>
              <a:t>Рош</a:t>
            </a:r>
            <a:r>
              <a:rPr lang="ru-RU" sz="1000" dirty="0" smtClean="0"/>
              <a:t> передал монастырь </a:t>
            </a:r>
            <a:r>
              <a:rPr lang="ru-RU" sz="1000" dirty="0" err="1" smtClean="0"/>
              <a:t>систерианцам</a:t>
            </a:r>
            <a:r>
              <a:rPr lang="ru-RU" sz="1000" dirty="0" smtClean="0"/>
              <a:t> из аббатства </a:t>
            </a:r>
            <a:r>
              <a:rPr lang="ru-RU" sz="1000" dirty="0" err="1" smtClean="0"/>
              <a:t>Беллево</a:t>
            </a:r>
            <a:r>
              <a:rPr lang="ru-RU" sz="1000" dirty="0" smtClean="0"/>
              <a:t>, которые отстроили его заново и полностью переделали </a:t>
            </a:r>
            <a:r>
              <a:rPr lang="ru-RU" sz="1000" dirty="0" err="1" smtClean="0"/>
              <a:t>экзонартекс</a:t>
            </a:r>
            <a:r>
              <a:rPr lang="ru-RU" sz="1000" dirty="0" smtClean="0"/>
              <a:t> и крепостную стену, но не тронули мозаику. Монастырь </a:t>
            </a:r>
            <a:r>
              <a:rPr lang="ru-RU" sz="1000" dirty="0" err="1" smtClean="0"/>
              <a:t>Дафни</a:t>
            </a:r>
            <a:r>
              <a:rPr lang="ru-RU" sz="1000" dirty="0" smtClean="0"/>
              <a:t> вновь попал в руки ортодоксальной церкви только после завоевания Афин оттоманским султаном </a:t>
            </a:r>
            <a:r>
              <a:rPr lang="ru-RU" sz="1000" dirty="0" err="1" smtClean="0"/>
              <a:t>Мехметом</a:t>
            </a:r>
            <a:r>
              <a:rPr lang="ru-RU" sz="1000" dirty="0" smtClean="0"/>
              <a:t> II в 1458 году.  </a:t>
            </a:r>
          </a:p>
          <a:p>
            <a:pPr algn="just"/>
            <a:endParaRPr lang="ru-RU" sz="300" dirty="0" smtClean="0"/>
          </a:p>
          <a:p>
            <a:pPr algn="just"/>
            <a:r>
              <a:rPr lang="ru-RU" sz="200" dirty="0" smtClean="0"/>
              <a:t> </a:t>
            </a:r>
            <a:r>
              <a:rPr lang="ru-RU" sz="1100" b="1" cap="all" dirty="0" smtClean="0">
                <a:hlinkClick r:id="rId4"/>
              </a:rPr>
              <a:t>Монастырь </a:t>
            </a:r>
            <a:r>
              <a:rPr lang="ru-RU" sz="1100" b="1" cap="all" dirty="0" err="1" smtClean="0">
                <a:hlinkClick r:id="rId4"/>
              </a:rPr>
              <a:t>Оссиос-Лукас</a:t>
            </a:r>
            <a:r>
              <a:rPr lang="ru-RU" sz="1100" b="1" cap="all" dirty="0" smtClean="0"/>
              <a:t>  </a:t>
            </a:r>
            <a:r>
              <a:rPr lang="ru-RU" sz="1000" dirty="0" smtClean="0"/>
              <a:t>расположен в 37 километрах от Дельф, на западном склоне горы  Геликон, где в 946 г. среди развалин храма Деметры жил отшельник по имени Лука </a:t>
            </a:r>
            <a:r>
              <a:rPr lang="ru-RU" sz="1000" dirty="0" err="1" smtClean="0"/>
              <a:t>Стириот</a:t>
            </a:r>
            <a:r>
              <a:rPr lang="ru-RU" sz="1000" dirty="0" smtClean="0"/>
              <a:t>. При его жизни здесь существовала небольшая церковь Святой Варвары. Многоугольная стена, ограждающая монастырь и вытянутая в поперечном (с востока на запад) сечении, хранит следы многочисленных перестроек и свидетельствует о длительном существовании культа Святого Луки в </a:t>
            </a:r>
            <a:r>
              <a:rPr lang="ru-RU" sz="1000" dirty="0" err="1" smtClean="0"/>
              <a:t>Фокиде</a:t>
            </a:r>
            <a:r>
              <a:rPr lang="ru-RU" sz="1000" dirty="0" smtClean="0"/>
              <a:t>. Строение имеет </a:t>
            </a:r>
            <a:r>
              <a:rPr lang="ru-RU" sz="1000" dirty="0" err="1" smtClean="0"/>
              <a:t>трехконховую</a:t>
            </a:r>
            <a:r>
              <a:rPr lang="ru-RU" sz="1000" dirty="0" smtClean="0"/>
              <a:t> апсиду и увенчано 9-метровым центральным куполом, покоящимся на барабане с 16 маленькими световыми окнами. </a:t>
            </a:r>
            <a:r>
              <a:rPr lang="ru-RU" sz="1000" dirty="0" err="1" smtClean="0"/>
              <a:t>Вима</a:t>
            </a:r>
            <a:r>
              <a:rPr lang="ru-RU" sz="1000" dirty="0" smtClean="0"/>
              <a:t> и апсида определяют </a:t>
            </a:r>
            <a:r>
              <a:rPr lang="ru-RU" sz="1000" dirty="0" err="1" smtClean="0"/>
              <a:t>крестовокупольный</a:t>
            </a:r>
            <a:r>
              <a:rPr lang="ru-RU" sz="1000" dirty="0" smtClean="0"/>
              <a:t> тип храма </a:t>
            </a:r>
            <a:r>
              <a:rPr lang="ru-RU" sz="1000" dirty="0" smtClean="0">
                <a:latin typeface="AGOpus"/>
              </a:rPr>
              <a:t>–</a:t>
            </a:r>
            <a:r>
              <a:rPr lang="ru-RU" sz="1000" dirty="0" smtClean="0"/>
              <a:t> одно из наиболее безупречных созданий византийской архитектуры. Церковь наполнена неоценимыми по своим размерам и значимости иконографическими сокровищами. Богатое внутреннее убранство храма, состоящее из мозаики, фресок и мраморных плит составляет гармоничное и единое целое.</a:t>
            </a:r>
          </a:p>
          <a:p>
            <a:pPr algn="just"/>
            <a:endParaRPr lang="ru-RU" sz="400" dirty="0" smtClean="0"/>
          </a:p>
          <a:p>
            <a:pPr algn="just"/>
            <a:r>
              <a:rPr lang="ru-RU" sz="1000" dirty="0" smtClean="0"/>
              <a:t>Строительство </a:t>
            </a:r>
            <a:r>
              <a:rPr lang="ru-RU" sz="1050" b="1" cap="all" dirty="0" smtClean="0">
                <a:hlinkClick r:id="rId5"/>
              </a:rPr>
              <a:t>монастыря </a:t>
            </a:r>
            <a:r>
              <a:rPr lang="ru-RU" sz="1050" b="1" cap="all" dirty="0" err="1" smtClean="0">
                <a:hlinkClick r:id="rId5"/>
              </a:rPr>
              <a:t>Неа</a:t>
            </a:r>
            <a:r>
              <a:rPr lang="ru-RU" sz="1050" b="1" cap="all" dirty="0" smtClean="0">
                <a:hlinkClick r:id="rId5"/>
              </a:rPr>
              <a:t> Мони на </a:t>
            </a:r>
            <a:r>
              <a:rPr lang="ru-RU" sz="1050" b="1" cap="all" dirty="0" err="1" smtClean="0">
                <a:hlinkClick r:id="rId5"/>
              </a:rPr>
              <a:t>Хиосе</a:t>
            </a:r>
            <a:r>
              <a:rPr lang="ru-RU" sz="1050" b="1" cap="all" dirty="0" smtClean="0"/>
              <a:t>   </a:t>
            </a:r>
            <a:r>
              <a:rPr lang="ru-RU" sz="1050" cap="all" dirty="0" smtClean="0"/>
              <a:t>М</a:t>
            </a:r>
            <a:r>
              <a:rPr lang="ru-RU" sz="1000" dirty="0" smtClean="0"/>
              <a:t>онахи с острова </a:t>
            </a:r>
            <a:r>
              <a:rPr lang="ru-RU" sz="1000" dirty="0" err="1" smtClean="0"/>
              <a:t>Хиос</a:t>
            </a:r>
            <a:r>
              <a:rPr lang="ru-RU" sz="1000" dirty="0" smtClean="0"/>
              <a:t>  предсказали живущему в ссылке Константину Гладиатору, что ему суждено стать императором. Когда в 1042 г. Константин Мономах женился на дважды вдовствующей императрице Зое и стал Правителем, он вспомнил о предсказании и в 1045 году основал монастырь, избрав для этого долину на склонах горы </a:t>
            </a:r>
            <a:r>
              <a:rPr lang="ru-RU" sz="1000" dirty="0" err="1" smtClean="0"/>
              <a:t>Этос</a:t>
            </a:r>
            <a:r>
              <a:rPr lang="ru-RU" sz="1000" dirty="0" smtClean="0"/>
              <a:t>,  наделив монастырь особыми полномочиями и привилегиями.   Монастырь сильно пострадал в 1822 году во время «</a:t>
            </a:r>
            <a:r>
              <a:rPr lang="ru-RU" sz="1000" dirty="0" err="1" smtClean="0"/>
              <a:t>Хиосской</a:t>
            </a:r>
            <a:r>
              <a:rPr lang="ru-RU" sz="1000" dirty="0" smtClean="0"/>
              <a:t> резни», когда турки убили большинство жителей острова. В монастыре возник пожар, в ходе которого сгорел иконостас, были повреждены мозаики в восточной части </a:t>
            </a:r>
            <a:r>
              <a:rPr lang="ru-RU" sz="1000" dirty="0" err="1" smtClean="0"/>
              <a:t>кафоликона</a:t>
            </a:r>
            <a:r>
              <a:rPr lang="ru-RU" sz="1000" dirty="0" smtClean="0"/>
              <a:t>.</a:t>
            </a:r>
            <a:r>
              <a:rPr lang="ru-RU" sz="1000" baseline="30000" dirty="0" smtClean="0"/>
              <a:t> </a:t>
            </a:r>
            <a:r>
              <a:rPr lang="ru-RU" sz="1000" dirty="0" smtClean="0"/>
              <a:t>Пожар уничтожил монастырскую библиотеку и архив.</a:t>
            </a:r>
            <a:r>
              <a:rPr lang="ru-RU" sz="1000" baseline="30000" dirty="0" smtClean="0"/>
              <a:t>   </a:t>
            </a:r>
            <a:r>
              <a:rPr lang="ru-RU" sz="1000" dirty="0" smtClean="0"/>
              <a:t>Землетрясение 1881 года сильно повредило </a:t>
            </a:r>
            <a:r>
              <a:rPr lang="ru-RU" sz="1000" dirty="0" err="1" smtClean="0"/>
              <a:t>кафоликон</a:t>
            </a:r>
            <a:r>
              <a:rPr lang="ru-RU" sz="1000" dirty="0" smtClean="0"/>
              <a:t> и полностью уничтожило его купол, а также обратило в руины ряд других построек, включая колокольню, построенную в 1512 году. К 1952 году монашеская жизнь в </a:t>
            </a:r>
            <a:r>
              <a:rPr lang="ru-RU" sz="1000" dirty="0" err="1" smtClean="0"/>
              <a:t>Неа</a:t>
            </a:r>
            <a:r>
              <a:rPr lang="ru-RU" sz="1000" dirty="0" smtClean="0"/>
              <a:t> Мони практически угасла.  </a:t>
            </a:r>
            <a:r>
              <a:rPr lang="ru-RU" sz="1000" dirty="0" err="1" smtClean="0"/>
              <a:t>Неа</a:t>
            </a:r>
            <a:r>
              <a:rPr lang="ru-RU" sz="1000" dirty="0" smtClean="0"/>
              <a:t> Мони знаменит мозаиками периода Македонской династии, украшающими его </a:t>
            </a:r>
            <a:r>
              <a:rPr lang="ru-RU" sz="1000" dirty="0" err="1" smtClean="0"/>
              <a:t>кафоликон</a:t>
            </a:r>
            <a:r>
              <a:rPr lang="ru-RU" sz="1000" dirty="0" smtClean="0"/>
              <a:t>.  Семиметровый в диаметре купол главного храма не имеет угловых </a:t>
            </a:r>
            <a:r>
              <a:rPr lang="ru-RU" sz="1000" dirty="0" err="1" smtClean="0"/>
              <a:t>компартиментов</a:t>
            </a:r>
            <a:r>
              <a:rPr lang="ru-RU" sz="1000" dirty="0" smtClean="0"/>
              <a:t> и расположен над </a:t>
            </a:r>
            <a:r>
              <a:rPr lang="ru-RU" sz="1000" dirty="0" err="1" smtClean="0"/>
              <a:t>трехконховой</a:t>
            </a:r>
            <a:r>
              <a:rPr lang="ru-RU" sz="1000" dirty="0" smtClean="0"/>
              <a:t> алтарной частью.    </a:t>
            </a:r>
          </a:p>
        </p:txBody>
      </p:sp>
      <p:sp>
        <p:nvSpPr>
          <p:cNvPr id="7" name="TextBox 6">
            <a:hlinkClick r:id="rId6"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yunanistan_turizm_verileri.jpg"/>
          <p:cNvPicPr>
            <a:picLocks noChangeAspect="1"/>
          </p:cNvPicPr>
          <p:nvPr/>
        </p:nvPicPr>
        <p:blipFill>
          <a:blip r:embed="rId3" cstate="print"/>
          <a:srcRect l="13124" r="10333" b="14649"/>
          <a:stretch>
            <a:fillRect/>
          </a:stretch>
        </p:blipFill>
        <p:spPr>
          <a:xfrm>
            <a:off x="0" y="0"/>
            <a:ext cx="9145354" cy="6858000"/>
          </a:xfrm>
          <a:prstGeom prst="rect">
            <a:avLst/>
          </a:prstGeom>
        </p:spPr>
      </p:pic>
      <p:sp>
        <p:nvSpPr>
          <p:cNvPr id="6" name="Скругленный прямоугольник 5"/>
          <p:cNvSpPr/>
          <p:nvPr/>
        </p:nvSpPr>
        <p:spPr>
          <a:xfrm>
            <a:off x="3851920" y="404664"/>
            <a:ext cx="4752528" cy="5688632"/>
          </a:xfrm>
          <a:prstGeom prst="roundRect">
            <a:avLst/>
          </a:prstGeom>
          <a:solidFill>
            <a:srgbClr val="FFFFF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3995936" y="692696"/>
            <a:ext cx="4464496" cy="5216813"/>
          </a:xfrm>
          <a:prstGeom prst="rect">
            <a:avLst/>
          </a:prstGeom>
          <a:noFill/>
        </p:spPr>
        <p:txBody>
          <a:bodyPr wrap="square" rtlCol="0">
            <a:spAutoFit/>
          </a:bodyPr>
          <a:lstStyle/>
          <a:p>
            <a:pPr algn="just"/>
            <a:r>
              <a:rPr lang="ru-RU" sz="1050" dirty="0" smtClean="0"/>
              <a:t>Современные археологические раскопки свидетельствуют о том, что первые поселения на территории Греции относятся к эпохе палеолита (11.000 - 3000 до н.э.).  Во II веке до нашей эры Греция была родиной таких великих цивилизаций, как </a:t>
            </a:r>
            <a:r>
              <a:rPr lang="ru-RU" sz="1050" b="1" dirty="0" smtClean="0"/>
              <a:t>Минойская (2600-1500 до н.э.)</a:t>
            </a:r>
            <a:r>
              <a:rPr lang="ru-RU" sz="1050" dirty="0" smtClean="0"/>
              <a:t>, </a:t>
            </a:r>
            <a:r>
              <a:rPr lang="ru-RU" sz="1050" b="1" dirty="0" smtClean="0"/>
              <a:t>Микенская (1500-1100 до н.э.)</a:t>
            </a:r>
            <a:r>
              <a:rPr lang="ru-RU" sz="1050" dirty="0" smtClean="0"/>
              <a:t> и </a:t>
            </a:r>
            <a:r>
              <a:rPr lang="ru-RU" sz="1050" b="1" dirty="0" err="1" smtClean="0"/>
              <a:t>Кикладская</a:t>
            </a:r>
            <a:r>
              <a:rPr lang="ru-RU" sz="1050" b="1" dirty="0" smtClean="0"/>
              <a:t> </a:t>
            </a:r>
            <a:r>
              <a:rPr lang="ru-RU" sz="1050" dirty="0" smtClean="0"/>
              <a:t>(на островах в центре Эгейского моря).</a:t>
            </a:r>
          </a:p>
          <a:p>
            <a:pPr algn="just"/>
            <a:endParaRPr lang="ru-RU" sz="400" dirty="0" smtClean="0"/>
          </a:p>
          <a:p>
            <a:pPr algn="just"/>
            <a:r>
              <a:rPr lang="ru-RU" sz="1050" dirty="0" smtClean="0"/>
              <a:t>Классический период истории Греции (VI-IV вв. до н.э.) приходится на </a:t>
            </a:r>
            <a:r>
              <a:rPr lang="ru-RU" sz="1050" b="1" dirty="0" smtClean="0"/>
              <a:t>Золотой век</a:t>
            </a:r>
            <a:r>
              <a:rPr lang="ru-RU" sz="1050" dirty="0" smtClean="0"/>
              <a:t> — самый значимый период в истории страны, подаривший миру величайших учёных и людей искусства.</a:t>
            </a:r>
          </a:p>
          <a:p>
            <a:pPr algn="just"/>
            <a:endParaRPr lang="ru-RU" sz="300" dirty="0" smtClean="0"/>
          </a:p>
          <a:p>
            <a:pPr algn="just"/>
            <a:r>
              <a:rPr lang="ru-RU" sz="1050" dirty="0" smtClean="0"/>
              <a:t>Большинство историков рассматривают Грецию как основополагающую культуру западной цивилизации, родину мировой демократии, философии, основных принципов архитектуры, скульптуры, поэзии, а также физико-математических наук, искусства театра, Олимпийских игр. </a:t>
            </a:r>
          </a:p>
          <a:p>
            <a:pPr algn="just"/>
            <a:endParaRPr lang="ru-RU" sz="300" dirty="0" smtClean="0"/>
          </a:p>
          <a:p>
            <a:pPr algn="just"/>
            <a:r>
              <a:rPr lang="ru-RU" sz="1050" dirty="0" smtClean="0"/>
              <a:t>В настоящее время </a:t>
            </a:r>
            <a:r>
              <a:rPr lang="ru-RU" sz="1050" b="1" dirty="0" smtClean="0"/>
              <a:t>Греческая Республика </a:t>
            </a:r>
            <a:r>
              <a:rPr lang="ru-RU" sz="1050" dirty="0" smtClean="0"/>
              <a:t>– государство в Южной Европе, расположенное на Балканском полуострове и многочисленных островах (крупнейшие Крит, </a:t>
            </a:r>
            <a:r>
              <a:rPr lang="ru-RU" sz="1050" dirty="0" err="1" smtClean="0"/>
              <a:t>Эвбея</a:t>
            </a:r>
            <a:r>
              <a:rPr lang="ru-RU" sz="1050" dirty="0" smtClean="0"/>
              <a:t>, Родос, </a:t>
            </a:r>
            <a:r>
              <a:rPr lang="ru-RU" sz="1050" dirty="0" err="1" smtClean="0"/>
              <a:t>Лесбос</a:t>
            </a:r>
            <a:r>
              <a:rPr lang="ru-RU" sz="1050" dirty="0" smtClean="0"/>
              <a:t>).  Столица республики – город Афины.</a:t>
            </a:r>
          </a:p>
          <a:p>
            <a:pPr algn="just"/>
            <a:endParaRPr lang="ru-RU" sz="400" dirty="0" smtClean="0"/>
          </a:p>
          <a:p>
            <a:pPr algn="just"/>
            <a:r>
              <a:rPr lang="ru-RU" sz="1050" b="1" dirty="0" smtClean="0"/>
              <a:t>Всемирное наследие ЮНЕСКО </a:t>
            </a:r>
            <a:r>
              <a:rPr lang="ru-RU" sz="1050" dirty="0" smtClean="0"/>
              <a:t>— это природные или созданные человеком объекты, приоритетными задачами по отношению к которым являются их сохранение и популяризация в силу особой культурной, исторической или экологической значимости.</a:t>
            </a:r>
          </a:p>
          <a:p>
            <a:pPr algn="just"/>
            <a:r>
              <a:rPr lang="ru-RU" sz="1050" dirty="0" smtClean="0"/>
              <a:t>В списке Всемирного наследия ЮНЕСКО в Греческой Республике значатся 17 наименований.  15 объектов включены в список по культурным критериям,  11 из них признаны шедеврами человеческого гения, а 2 объекта включены по смешанным, культурно-природным критериям, причем оба признаны природным феноменом исключительной красоты и эстетической важности.</a:t>
            </a:r>
          </a:p>
          <a:p>
            <a:pPr algn="just"/>
            <a:endParaRPr lang="ru-RU" sz="400" dirty="0" smtClean="0"/>
          </a:p>
          <a:p>
            <a:pPr algn="just"/>
            <a:r>
              <a:rPr lang="ru-RU" sz="1000" i="1" dirty="0" smtClean="0"/>
              <a:t>Для сравнения:   </a:t>
            </a:r>
          </a:p>
          <a:p>
            <a:pPr algn="just"/>
            <a:r>
              <a:rPr lang="ru-RU" sz="1000" dirty="0" smtClean="0"/>
              <a:t>Площадь России 17 098 242 км²,  объектов ЮНЕСКО – 26. </a:t>
            </a:r>
          </a:p>
          <a:p>
            <a:pPr algn="just"/>
            <a:r>
              <a:rPr lang="ru-RU" sz="1000" dirty="0" smtClean="0"/>
              <a:t>Площадь Греции      131 957 км²,  объектов ЮНЕСКО – 17.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Монастыри </a:t>
            </a:r>
            <a:r>
              <a:rPr lang="ru-RU" sz="2000"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Дафни</a:t>
            </a: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2000"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Оссиос-Лукас</a:t>
            </a: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и </a:t>
            </a:r>
            <a:r>
              <a:rPr lang="ru-RU" sz="2000"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Неа-Мони</a:t>
            </a:r>
            <a:endPar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1990</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2" name="TextBox 11">
            <a:hlinkClick r:id="rId3"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pic>
        <p:nvPicPr>
          <p:cNvPr id="9" name="Рисунок 8" descr="даф2.jpg"/>
          <p:cNvPicPr>
            <a:picLocks noChangeAspect="1"/>
          </p:cNvPicPr>
          <p:nvPr/>
        </p:nvPicPr>
        <p:blipFill>
          <a:blip r:embed="rId4" cstate="print"/>
          <a:srcRect t="2403" r="2277" b="8738"/>
          <a:stretch>
            <a:fillRect/>
          </a:stretch>
        </p:blipFill>
        <p:spPr>
          <a:xfrm>
            <a:off x="1259632" y="1556792"/>
            <a:ext cx="7704856" cy="5301208"/>
          </a:xfrm>
          <a:prstGeom prst="rect">
            <a:avLst/>
          </a:prstGeom>
        </p:spPr>
      </p:pic>
      <p:sp>
        <p:nvSpPr>
          <p:cNvPr id="13" name="TextBox 12"/>
          <p:cNvSpPr txBox="1"/>
          <p:nvPr/>
        </p:nvSpPr>
        <p:spPr>
          <a:xfrm>
            <a:off x="5436096" y="6381328"/>
            <a:ext cx="3096344" cy="261610"/>
          </a:xfrm>
          <a:prstGeom prst="rect">
            <a:avLst/>
          </a:prstGeom>
          <a:noFill/>
        </p:spPr>
        <p:txBody>
          <a:bodyPr wrap="square" rtlCol="0">
            <a:spAutoFit/>
          </a:bodyPr>
          <a:lstStyle/>
          <a:p>
            <a:pPr algn="r"/>
            <a:r>
              <a:rPr lang="ru-RU" sz="1100" dirty="0" err="1" smtClean="0"/>
              <a:t>Саргофаги</a:t>
            </a:r>
            <a:r>
              <a:rPr lang="ru-RU" sz="1100" dirty="0" smtClean="0"/>
              <a:t> в Дафне</a:t>
            </a:r>
            <a:endParaRPr lang="ru-RU" sz="1100" dirty="0"/>
          </a:p>
        </p:txBody>
      </p:sp>
      <p:pic>
        <p:nvPicPr>
          <p:cNvPr id="14" name="Рисунок 13" descr="лук.jpg"/>
          <p:cNvPicPr>
            <a:picLocks noChangeAspect="1"/>
          </p:cNvPicPr>
          <p:nvPr/>
        </p:nvPicPr>
        <p:blipFill>
          <a:blip r:embed="rId5" cstate="print"/>
          <a:srcRect t="251" r="2269" b="2137"/>
          <a:stretch>
            <a:fillRect/>
          </a:stretch>
        </p:blipFill>
        <p:spPr>
          <a:xfrm>
            <a:off x="1259632" y="1529408"/>
            <a:ext cx="7731990" cy="5328592"/>
          </a:xfrm>
          <a:prstGeom prst="rect">
            <a:avLst/>
          </a:prstGeom>
        </p:spPr>
      </p:pic>
      <p:sp>
        <p:nvSpPr>
          <p:cNvPr id="15" name="TextBox 14"/>
          <p:cNvSpPr txBox="1"/>
          <p:nvPr/>
        </p:nvSpPr>
        <p:spPr>
          <a:xfrm>
            <a:off x="6516216" y="1628800"/>
            <a:ext cx="2448272" cy="261610"/>
          </a:xfrm>
          <a:prstGeom prst="rect">
            <a:avLst/>
          </a:prstGeom>
          <a:noFill/>
        </p:spPr>
        <p:txBody>
          <a:bodyPr wrap="square" rtlCol="0">
            <a:spAutoFit/>
          </a:bodyPr>
          <a:lstStyle/>
          <a:p>
            <a:pPr algn="r"/>
            <a:r>
              <a:rPr lang="ru-RU" sz="1100" dirty="0" smtClean="0"/>
              <a:t>Монастырь </a:t>
            </a:r>
            <a:r>
              <a:rPr lang="ru-RU" sz="1100" dirty="0" err="1" smtClean="0"/>
              <a:t>Оссиос-Лукас</a:t>
            </a:r>
            <a:endParaRPr lang="ru-RU" sz="1100" dirty="0"/>
          </a:p>
        </p:txBody>
      </p:sp>
      <p:pic>
        <p:nvPicPr>
          <p:cNvPr id="16" name="Рисунок 15" descr="неа2.jpg"/>
          <p:cNvPicPr>
            <a:picLocks noChangeAspect="1"/>
          </p:cNvPicPr>
          <p:nvPr/>
        </p:nvPicPr>
        <p:blipFill>
          <a:blip r:embed="rId6" cstate="print"/>
          <a:srcRect b="7739"/>
          <a:stretch>
            <a:fillRect/>
          </a:stretch>
        </p:blipFill>
        <p:spPr>
          <a:xfrm>
            <a:off x="1259632" y="1502024"/>
            <a:ext cx="7740352" cy="5355976"/>
          </a:xfrm>
          <a:prstGeom prst="rect">
            <a:avLst/>
          </a:prstGeom>
        </p:spPr>
      </p:pic>
      <p:pic>
        <p:nvPicPr>
          <p:cNvPr id="18" name="Рисунок 17" descr="неа.jpg"/>
          <p:cNvPicPr>
            <a:picLocks noChangeAspect="1"/>
          </p:cNvPicPr>
          <p:nvPr/>
        </p:nvPicPr>
        <p:blipFill>
          <a:blip r:embed="rId7" cstate="print"/>
          <a:srcRect t="5391" r="2198" b="4511"/>
          <a:stretch>
            <a:fillRect/>
          </a:stretch>
        </p:blipFill>
        <p:spPr>
          <a:xfrm>
            <a:off x="1259632" y="1484784"/>
            <a:ext cx="7776864" cy="5373216"/>
          </a:xfrm>
          <a:prstGeom prst="rect">
            <a:avLst/>
          </a:prstGeom>
        </p:spPr>
      </p:pic>
      <p:sp>
        <p:nvSpPr>
          <p:cNvPr id="17" name="TextBox 16"/>
          <p:cNvSpPr txBox="1"/>
          <p:nvPr/>
        </p:nvSpPr>
        <p:spPr>
          <a:xfrm>
            <a:off x="7092280" y="1556792"/>
            <a:ext cx="1800200" cy="276999"/>
          </a:xfrm>
          <a:prstGeom prst="rect">
            <a:avLst/>
          </a:prstGeom>
          <a:noFill/>
        </p:spPr>
        <p:txBody>
          <a:bodyPr wrap="square" rtlCol="0">
            <a:spAutoFit/>
          </a:bodyPr>
          <a:lstStyle/>
          <a:p>
            <a:pPr algn="r"/>
            <a:r>
              <a:rPr lang="ru-RU" sz="1200" dirty="0" err="1" smtClean="0"/>
              <a:t>Неа-Мони</a:t>
            </a:r>
            <a:endParaRPr lang="ru-RU" sz="12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Остров Делос</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1990</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TextBox 2"/>
          <p:cNvSpPr txBox="1"/>
          <p:nvPr/>
        </p:nvSpPr>
        <p:spPr>
          <a:xfrm>
            <a:off x="1331640" y="3356992"/>
            <a:ext cx="7632848" cy="3039294"/>
          </a:xfrm>
          <a:prstGeom prst="rect">
            <a:avLst/>
          </a:prstGeom>
          <a:noFill/>
        </p:spPr>
        <p:txBody>
          <a:bodyPr wrap="square" rtlCol="0">
            <a:spAutoFit/>
          </a:bodyPr>
          <a:lstStyle/>
          <a:p>
            <a:pPr algn="just"/>
            <a:r>
              <a:rPr lang="ru-RU" sz="1050" dirty="0" smtClean="0"/>
              <a:t>Археологические памятники Делоса, разнообразные и очень тесно сконцентрированные, формируют образ большого многонационального средиземноморского порта.</a:t>
            </a:r>
            <a:r>
              <a:rPr lang="en-US" sz="1050" dirty="0" smtClean="0"/>
              <a:t> </a:t>
            </a:r>
            <a:endParaRPr lang="ru-RU" sz="1050" dirty="0" smtClean="0"/>
          </a:p>
          <a:p>
            <a:pPr algn="just"/>
            <a:endParaRPr lang="ru-RU" sz="300" dirty="0" smtClean="0"/>
          </a:p>
          <a:p>
            <a:pPr algn="just"/>
            <a:r>
              <a:rPr lang="ru-RU" sz="1050" dirty="0" smtClean="0"/>
              <a:t>В </a:t>
            </a:r>
            <a:r>
              <a:rPr lang="ru-RU" sz="1050" dirty="0" err="1" smtClean="0"/>
              <a:t>палеохристианскую</a:t>
            </a:r>
            <a:r>
              <a:rPr lang="ru-RU" sz="1050" dirty="0" smtClean="0"/>
              <a:t> эпоху остров был резиденцией епархии </a:t>
            </a:r>
            <a:r>
              <a:rPr lang="ru-RU" sz="1050" dirty="0" err="1" smtClean="0"/>
              <a:t>Киклад</a:t>
            </a:r>
            <a:r>
              <a:rPr lang="ru-RU" sz="1050" dirty="0" smtClean="0"/>
              <a:t>, управлявшей островами </a:t>
            </a:r>
            <a:r>
              <a:rPr lang="ru-RU" sz="1050" dirty="0" err="1" smtClean="0"/>
              <a:t>Миконос</a:t>
            </a:r>
            <a:r>
              <a:rPr lang="ru-RU" sz="1050" dirty="0" smtClean="0"/>
              <a:t>, </a:t>
            </a:r>
            <a:r>
              <a:rPr lang="ru-RU" sz="1050" dirty="0" err="1" smtClean="0"/>
              <a:t>Сирос</a:t>
            </a:r>
            <a:r>
              <a:rPr lang="ru-RU" sz="1050" dirty="0" smtClean="0"/>
              <a:t>, </a:t>
            </a:r>
            <a:r>
              <a:rPr lang="ru-RU" sz="1050" dirty="0" err="1" smtClean="0"/>
              <a:t>Китнос</a:t>
            </a:r>
            <a:r>
              <a:rPr lang="ru-RU" sz="1050" dirty="0" smtClean="0"/>
              <a:t> и </a:t>
            </a:r>
            <a:r>
              <a:rPr lang="ru-RU" sz="1050" dirty="0" err="1" smtClean="0"/>
              <a:t>Кея</a:t>
            </a:r>
            <a:r>
              <a:rPr lang="ru-RU" sz="1050" dirty="0" smtClean="0"/>
              <a:t>. Начиная с </a:t>
            </a:r>
            <a:r>
              <a:rPr lang="en-US" sz="1050" dirty="0" smtClean="0"/>
              <a:t>VII</a:t>
            </a:r>
            <a:r>
              <a:rPr lang="ru-RU" sz="1050" dirty="0" smtClean="0"/>
              <a:t> века до нашей эры и до момента разграбления острова пиратами </a:t>
            </a:r>
            <a:r>
              <a:rPr lang="ru-RU" sz="1050" dirty="0" err="1" smtClean="0"/>
              <a:t>Афенодора</a:t>
            </a:r>
            <a:r>
              <a:rPr lang="ru-RU" sz="1050" dirty="0" smtClean="0"/>
              <a:t>, Делос являлся одним из основных панэллинских святилищ. Празднества на Делосе, проводимые в мае каждые четыре года, включали в себя </a:t>
            </a:r>
            <a:r>
              <a:rPr lang="ru-RU" sz="1050" dirty="0" err="1" smtClean="0"/>
              <a:t>гимнические</a:t>
            </a:r>
            <a:r>
              <a:rPr lang="ru-RU" sz="1050" dirty="0" smtClean="0"/>
              <a:t> и конные состязания,  музыкальные и танцевальные конкурсы, театральные представления и пиршества. Это было одно из важнейших событий во всем греческом мире.</a:t>
            </a:r>
            <a:r>
              <a:rPr lang="en-US" sz="1050" dirty="0" smtClean="0"/>
              <a:t> </a:t>
            </a:r>
            <a:r>
              <a:rPr lang="ru-RU" sz="1050" dirty="0" smtClean="0"/>
              <a:t>Делос оказал значительное влияние на развитие архитектуры и монументальных искусств в греко-римский период. </a:t>
            </a:r>
          </a:p>
          <a:p>
            <a:pPr algn="just"/>
            <a:endParaRPr lang="ru-RU" sz="300" dirty="0" smtClean="0"/>
          </a:p>
          <a:p>
            <a:pPr algn="just"/>
            <a:r>
              <a:rPr lang="ru-RU" sz="1050" dirty="0" smtClean="0"/>
              <a:t>Великая эпоха развития морской торговли закончилась в 69 году до н.э. после разграбления острова пиратами </a:t>
            </a:r>
            <a:r>
              <a:rPr lang="ru-RU" sz="1050" dirty="0" err="1" smtClean="0"/>
              <a:t>Афенодороса</a:t>
            </a:r>
            <a:r>
              <a:rPr lang="ru-RU" sz="1050" dirty="0" smtClean="0"/>
              <a:t>. Покинутый жителями в </a:t>
            </a:r>
            <a:r>
              <a:rPr lang="en-US" sz="1050" dirty="0" smtClean="0"/>
              <a:t>VI</a:t>
            </a:r>
            <a:r>
              <a:rPr lang="ru-RU" sz="1050" dirty="0" smtClean="0"/>
              <a:t> веке и впоследствии завоевываемый поочередно византийцами (727), славянами (769), сарацинами (821), венецианцами, госпитальерами Святого Иоанна Иерусалимского, оттоманскими турками, Делос превратился в каменоломню. Колонны его храмов сгорели в печах,  стены домов лежали в руинах.</a:t>
            </a:r>
          </a:p>
          <a:p>
            <a:pPr algn="just"/>
            <a:endParaRPr lang="ru-RU" sz="300" dirty="0" smtClean="0"/>
          </a:p>
          <a:p>
            <a:pPr algn="just"/>
            <a:r>
              <a:rPr lang="ru-RU" sz="1050" dirty="0" smtClean="0"/>
              <a:t>Сегодня ландшафт острова представлен только развалинами, систематически очищаемыми от земли, начиная с 1872 года. На площади археологических работ в 95 гектаров земли 25 из них были раскопаны. Основные территории раскопок расположены на северо-востоке прибрежной зоны (Святилище Аполлона, Агора римских купцов, Агора делийцев); в районе Священного Озера (Агора </a:t>
            </a:r>
            <a:r>
              <a:rPr lang="ru-RU" sz="1050" dirty="0" err="1" smtClean="0"/>
              <a:t>Феофраста</a:t>
            </a:r>
            <a:r>
              <a:rPr lang="ru-RU" sz="1050" dirty="0" smtClean="0"/>
              <a:t>, Агора </a:t>
            </a:r>
            <a:r>
              <a:rPr lang="ru-RU" sz="1050" dirty="0" err="1" smtClean="0"/>
              <a:t>италийцев</a:t>
            </a:r>
            <a:r>
              <a:rPr lang="ru-RU" sz="1050" dirty="0" smtClean="0"/>
              <a:t>, знаменитая дорога Львов, Дом </a:t>
            </a:r>
            <a:r>
              <a:rPr lang="ru-RU" sz="1050" dirty="0" err="1" smtClean="0"/>
              <a:t>беритских</a:t>
            </a:r>
            <a:r>
              <a:rPr lang="ru-RU" sz="1050" dirty="0" smtClean="0"/>
              <a:t> </a:t>
            </a:r>
            <a:r>
              <a:rPr lang="ru-RU" sz="1050" dirty="0" err="1" smtClean="0"/>
              <a:t>посейдониастов</a:t>
            </a:r>
            <a:r>
              <a:rPr lang="ru-RU" sz="1050" dirty="0" smtClean="0"/>
              <a:t>); в районе горы </a:t>
            </a:r>
            <a:r>
              <a:rPr lang="ru-RU" sz="1050" dirty="0" err="1" smtClean="0"/>
              <a:t>Кинф</a:t>
            </a:r>
            <a:r>
              <a:rPr lang="ru-RU" sz="1050" dirty="0" smtClean="0"/>
              <a:t> (Святилища чужеземных богов,  храм Геры) и в районе театра, руины которого покрылись буйной растительностью.</a:t>
            </a:r>
          </a:p>
          <a:p>
            <a:pPr algn="just"/>
            <a:r>
              <a:rPr lang="ru-RU" sz="400" dirty="0" smtClean="0"/>
              <a:t> </a:t>
            </a:r>
          </a:p>
        </p:txBody>
      </p:sp>
      <p:sp>
        <p:nvSpPr>
          <p:cNvPr id="4" name="TextBox 3"/>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pic>
        <p:nvPicPr>
          <p:cNvPr id="5" name="Рисунок 4" descr="шарик.png">
            <a:hlinkClick r:id="rId3"/>
          </p:cNvPr>
          <p:cNvPicPr>
            <a:picLocks noChangeAspect="1"/>
          </p:cNvPicPr>
          <p:nvPr/>
        </p:nvPicPr>
        <p:blipFill>
          <a:blip r:embed="rId4" cstate="print"/>
          <a:stretch>
            <a:fillRect/>
          </a:stretch>
        </p:blipFill>
        <p:spPr>
          <a:xfrm>
            <a:off x="107504" y="5157192"/>
            <a:ext cx="899592" cy="1001546"/>
          </a:xfrm>
          <a:prstGeom prst="rect">
            <a:avLst/>
          </a:prstGeom>
        </p:spPr>
      </p:pic>
      <p:sp>
        <p:nvSpPr>
          <p:cNvPr id="7" name="TextBox 6">
            <a:hlinkClick r:id="rId5"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sp>
        <p:nvSpPr>
          <p:cNvPr id="9" name="Прямоугольник 8"/>
          <p:cNvSpPr/>
          <p:nvPr/>
        </p:nvSpPr>
        <p:spPr>
          <a:xfrm>
            <a:off x="1331640" y="1412776"/>
            <a:ext cx="4752528" cy="1708160"/>
          </a:xfrm>
          <a:prstGeom prst="rect">
            <a:avLst/>
          </a:prstGeom>
        </p:spPr>
        <p:txBody>
          <a:bodyPr wrap="square">
            <a:spAutoFit/>
          </a:bodyPr>
          <a:lstStyle/>
          <a:p>
            <a:pPr algn="just"/>
            <a:r>
              <a:rPr lang="ru-RU" sz="1050" b="1" cap="all" dirty="0" smtClean="0"/>
              <a:t>Делос</a:t>
            </a:r>
            <a:r>
              <a:rPr lang="ru-RU" sz="1050" dirty="0" smtClean="0"/>
              <a:t> — греческий остров в Эгейском море, в группе островов </a:t>
            </a:r>
            <a:r>
              <a:rPr lang="ru-RU" sz="1050" dirty="0" err="1" smtClean="0"/>
              <a:t>Киклады</a:t>
            </a:r>
            <a:r>
              <a:rPr lang="ru-RU" sz="1050" dirty="0" smtClean="0"/>
              <a:t>.  Это очень маленький остров, простирающийся всего на 5 километров с севера на юг и около 1,3 километров с востока на запад. В настоящее время остров является малонаселённым, в ходе переписи 2001 года было зарегистрировано 14 жителей.</a:t>
            </a:r>
          </a:p>
          <a:p>
            <a:pPr algn="just"/>
            <a:r>
              <a:rPr lang="ru-RU" sz="1050" dirty="0" smtClean="0"/>
              <a:t>Согласно греческой мифологии, на этом крошечном острове родился Аполлон. </a:t>
            </a:r>
          </a:p>
          <a:p>
            <a:pPr algn="just"/>
            <a:r>
              <a:rPr lang="ru-RU" sz="1050" dirty="0" smtClean="0"/>
              <a:t>Святилище Аполлона привлекало паломников со всей Греции, пик расцвета острова пришелся на </a:t>
            </a:r>
            <a:r>
              <a:rPr lang="en-US" sz="1050" dirty="0" smtClean="0"/>
              <a:t>II </a:t>
            </a:r>
            <a:r>
              <a:rPr lang="ru-RU" sz="1050" dirty="0" smtClean="0"/>
              <a:t>и</a:t>
            </a:r>
            <a:r>
              <a:rPr lang="en-US" sz="1050" dirty="0" smtClean="0"/>
              <a:t> I</a:t>
            </a:r>
            <a:r>
              <a:rPr lang="ru-RU" sz="1050" dirty="0" smtClean="0"/>
              <a:t> века до н.э., когда число его жителей достигало 25 тыс. человек. Остров сохранил следы сменяющих друг друга цивилизаций Эгейского мира с </a:t>
            </a:r>
            <a:r>
              <a:rPr lang="en-US" sz="1050" dirty="0" smtClean="0"/>
              <a:t>III </a:t>
            </a:r>
            <a:r>
              <a:rPr lang="ru-RU" sz="1050" dirty="0" smtClean="0"/>
              <a:t>тысячелетия до н.э. до </a:t>
            </a:r>
            <a:r>
              <a:rPr lang="ru-RU" sz="1050" dirty="0" err="1" smtClean="0"/>
              <a:t>раннехристианского</a:t>
            </a:r>
            <a:r>
              <a:rPr lang="ru-RU" sz="1050" dirty="0" smtClean="0"/>
              <a:t> периода.</a:t>
            </a:r>
          </a:p>
        </p:txBody>
      </p:sp>
      <p:pic>
        <p:nvPicPr>
          <p:cNvPr id="10" name="Рисунок 9" descr="дел4.jpg"/>
          <p:cNvPicPr>
            <a:picLocks noChangeAspect="1"/>
          </p:cNvPicPr>
          <p:nvPr/>
        </p:nvPicPr>
        <p:blipFill>
          <a:blip r:embed="rId6" cstate="print"/>
          <a:stretch>
            <a:fillRect/>
          </a:stretch>
        </p:blipFill>
        <p:spPr>
          <a:xfrm>
            <a:off x="6228184" y="1484784"/>
            <a:ext cx="2657872" cy="1774130"/>
          </a:xfrm>
          <a:prstGeom prst="rect">
            <a:avLst/>
          </a:prstGeom>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Остров Делос</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1990</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4" name="Рисунок 3" descr="дел2.jpg"/>
          <p:cNvPicPr>
            <a:picLocks noChangeAspect="1"/>
          </p:cNvPicPr>
          <p:nvPr/>
        </p:nvPicPr>
        <p:blipFill>
          <a:blip r:embed="rId2" cstate="print"/>
          <a:srcRect r="1369"/>
          <a:stretch>
            <a:fillRect/>
          </a:stretch>
        </p:blipFill>
        <p:spPr>
          <a:xfrm>
            <a:off x="1290312" y="1412776"/>
            <a:ext cx="7746184" cy="5445224"/>
          </a:xfrm>
          <a:prstGeom prst="rect">
            <a:avLst/>
          </a:prstGeom>
        </p:spPr>
      </p:pic>
      <p:pic>
        <p:nvPicPr>
          <p:cNvPr id="5" name="Рисунок 4" descr="делос1.jpg"/>
          <p:cNvPicPr>
            <a:picLocks noChangeAspect="1"/>
          </p:cNvPicPr>
          <p:nvPr/>
        </p:nvPicPr>
        <p:blipFill>
          <a:blip r:embed="rId3" cstate="print"/>
          <a:srcRect t="1385" r="463"/>
          <a:stretch>
            <a:fillRect/>
          </a:stretch>
        </p:blipFill>
        <p:spPr>
          <a:xfrm>
            <a:off x="1259631" y="1412776"/>
            <a:ext cx="7776865" cy="5126915"/>
          </a:xfrm>
          <a:prstGeom prst="rect">
            <a:avLst/>
          </a:prstGeom>
        </p:spPr>
      </p:pic>
      <p:pic>
        <p:nvPicPr>
          <p:cNvPr id="6" name="Рисунок 5" descr="дел3.jpg"/>
          <p:cNvPicPr>
            <a:picLocks noChangeAspect="1"/>
          </p:cNvPicPr>
          <p:nvPr/>
        </p:nvPicPr>
        <p:blipFill>
          <a:blip r:embed="rId4" cstate="print"/>
          <a:srcRect t="6671" r="1363"/>
          <a:stretch>
            <a:fillRect/>
          </a:stretch>
        </p:blipFill>
        <p:spPr>
          <a:xfrm>
            <a:off x="1259632" y="1412776"/>
            <a:ext cx="7776864" cy="5445224"/>
          </a:xfrm>
          <a:prstGeom prst="rect">
            <a:avLst/>
          </a:prstGeom>
        </p:spPr>
      </p:pic>
      <p:pic>
        <p:nvPicPr>
          <p:cNvPr id="7" name="Рисунок 6" descr="шарик.png">
            <a:hlinkClick r:id="rId5"/>
          </p:cNvPr>
          <p:cNvPicPr>
            <a:picLocks noChangeAspect="1"/>
          </p:cNvPicPr>
          <p:nvPr/>
        </p:nvPicPr>
        <p:blipFill>
          <a:blip r:embed="rId6" cstate="print"/>
          <a:stretch>
            <a:fillRect/>
          </a:stretch>
        </p:blipFill>
        <p:spPr>
          <a:xfrm>
            <a:off x="107504" y="5157192"/>
            <a:ext cx="899592" cy="1001546"/>
          </a:xfrm>
          <a:prstGeom prst="rect">
            <a:avLst/>
          </a:prstGeom>
        </p:spPr>
      </p:pic>
      <p:sp>
        <p:nvSpPr>
          <p:cNvPr id="8" name="TextBox 7"/>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sp>
        <p:nvSpPr>
          <p:cNvPr id="9" name="TextBox 8">
            <a:hlinkClick r:id="rId7"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548680"/>
            <a:ext cx="5904656" cy="584775"/>
          </a:xfrm>
          <a:prstGeom prst="rect">
            <a:avLst/>
          </a:prstGeom>
          <a:noFill/>
        </p:spPr>
        <p:txBody>
          <a:bodyPr wrap="square" rtlCol="0">
            <a:spAutoFit/>
          </a:bodyPr>
          <a:lstStyle/>
          <a:p>
            <a:pPr algn="ctr"/>
            <a:r>
              <a:rPr lang="ru-RU" sz="2000"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Пифагорея</a:t>
            </a: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и храм Геры на острове </a:t>
            </a:r>
            <a:r>
              <a:rPr lang="ru-RU" sz="2000"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Самос</a:t>
            </a: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1992</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TextBox 2"/>
          <p:cNvSpPr txBox="1"/>
          <p:nvPr/>
        </p:nvSpPr>
        <p:spPr>
          <a:xfrm>
            <a:off x="1331640" y="3041571"/>
            <a:ext cx="7704856" cy="3416320"/>
          </a:xfrm>
          <a:prstGeom prst="rect">
            <a:avLst/>
          </a:prstGeom>
          <a:noFill/>
        </p:spPr>
        <p:txBody>
          <a:bodyPr wrap="square" rtlCol="0">
            <a:spAutoFit/>
          </a:bodyPr>
          <a:lstStyle/>
          <a:p>
            <a:pPr algn="just"/>
            <a:r>
              <a:rPr lang="ru-RU" sz="1100" b="1" cap="all" dirty="0" err="1" smtClean="0">
                <a:hlinkClick r:id="rId3"/>
              </a:rPr>
              <a:t>Пифагорея</a:t>
            </a:r>
            <a:r>
              <a:rPr lang="ru-RU" sz="1050" dirty="0" smtClean="0"/>
              <a:t> </a:t>
            </a:r>
            <a:r>
              <a:rPr lang="ru-RU" sz="1050" dirty="0" smtClean="0">
                <a:latin typeface="AGOpus"/>
              </a:rPr>
              <a:t>–</a:t>
            </a:r>
            <a:r>
              <a:rPr lang="ru-RU" sz="1050" dirty="0" smtClean="0"/>
              <a:t> </a:t>
            </a:r>
            <a:r>
              <a:rPr lang="ru-RU" sz="1000" dirty="0" smtClean="0"/>
              <a:t>это классический город периода греческой колонизации, стоявший на берегу отличной естественной гавани на защищённом отвесными скалами полуострове. Ещё одним преимуществом города была его географическая близость к Малой Азии. Археологические находки самого раннего периода относятся к </a:t>
            </a:r>
            <a:r>
              <a:rPr lang="ru-RU" sz="1000" dirty="0" err="1" smtClean="0"/>
              <a:t>доклассическим</a:t>
            </a:r>
            <a:r>
              <a:rPr lang="ru-RU" sz="1000" dirty="0" smtClean="0"/>
              <a:t> временам, к четвертому или третьему тысячелетиям до нашей эры, но настоящая история острова начинается с </a:t>
            </a:r>
            <a:r>
              <a:rPr lang="en-US" sz="1000" dirty="0" smtClean="0"/>
              <a:t>XVI</a:t>
            </a:r>
            <a:r>
              <a:rPr lang="ru-RU" sz="1000" dirty="0" smtClean="0"/>
              <a:t> века до н.э., когда он был колонизирован </a:t>
            </a:r>
            <a:r>
              <a:rPr lang="ru-RU" sz="1000" dirty="0" err="1" smtClean="0"/>
              <a:t>минойцами</a:t>
            </a:r>
            <a:r>
              <a:rPr lang="ru-RU" sz="1000" dirty="0" smtClean="0"/>
              <a:t> с Крита, позднее вытесненными </a:t>
            </a:r>
            <a:r>
              <a:rPr lang="ru-RU" sz="1000" dirty="0" err="1" smtClean="0"/>
              <a:t>микенцами</a:t>
            </a:r>
            <a:r>
              <a:rPr lang="ru-RU" sz="1000" dirty="0" smtClean="0"/>
              <a:t>.  В III веке нашей эры, </a:t>
            </a:r>
            <a:r>
              <a:rPr lang="ru-RU" sz="1000" dirty="0" err="1" smtClean="0"/>
              <a:t>Самос</a:t>
            </a:r>
            <a:r>
              <a:rPr lang="ru-RU" sz="1000" dirty="0" smtClean="0"/>
              <a:t> был завоеван германцами, после чего </a:t>
            </a:r>
            <a:r>
              <a:rPr lang="ru-RU" sz="1000" dirty="0" err="1" smtClean="0"/>
              <a:t>Пифагорея</a:t>
            </a:r>
            <a:r>
              <a:rPr lang="ru-RU" sz="1000" dirty="0" smtClean="0"/>
              <a:t> лишилась своего значимого положения и перестала быть важным центром морской торговли. В разное время, до и после прихода германцев, остров также находился под контролем </a:t>
            </a:r>
            <a:r>
              <a:rPr lang="ru-RU" sz="1000" dirty="0" err="1" smtClean="0"/>
              <a:t>минойцев</a:t>
            </a:r>
            <a:r>
              <a:rPr lang="ru-RU" sz="1000" dirty="0" smtClean="0"/>
              <a:t>, </a:t>
            </a:r>
            <a:r>
              <a:rPr lang="ru-RU" sz="1000" dirty="0" err="1" smtClean="0"/>
              <a:t>микенцев</a:t>
            </a:r>
            <a:r>
              <a:rPr lang="ru-RU" sz="1000" dirty="0" smtClean="0"/>
              <a:t>, персов, византийцев, венецианцев и турок, вошёл в состав Греции лишь в 1910 году. Благодаря многолетним археологическим раскопкам, удалось полностью восстановить утерянный план городских улиц с их храмами, зданиями, общественными термами, системой канализации и акведуком, а также стадионом и прочими постройками эллинистического и романского периодов. Одной из важнейших достопримечательностей </a:t>
            </a:r>
            <a:r>
              <a:rPr lang="ru-RU" sz="1000" dirty="0" err="1" smtClean="0"/>
              <a:t>Пифагореи</a:t>
            </a:r>
            <a:r>
              <a:rPr lang="ru-RU" sz="1000" dirty="0" smtClean="0"/>
              <a:t> считается искусственный тоннель </a:t>
            </a:r>
            <a:r>
              <a:rPr lang="ru-RU" sz="1000" dirty="0" err="1" smtClean="0"/>
              <a:t>Евпалиния</a:t>
            </a:r>
            <a:r>
              <a:rPr lang="ru-RU" sz="1000" dirty="0" smtClean="0"/>
              <a:t>, сооруженный в VI веке до нашей эры, по километровой конструкции которого жители ежедневно получали воду. </a:t>
            </a:r>
            <a:endParaRPr lang="ru-RU" sz="1050" dirty="0" smtClean="0"/>
          </a:p>
          <a:p>
            <a:pPr algn="just"/>
            <a:endParaRPr lang="ru-RU" sz="1050" dirty="0" smtClean="0"/>
          </a:p>
          <a:p>
            <a:pPr algn="just"/>
            <a:r>
              <a:rPr lang="ru-RU" sz="1100" b="1" cap="all" dirty="0" smtClean="0">
                <a:hlinkClick r:id="rId4"/>
              </a:rPr>
              <a:t>Великий храм Геры (</a:t>
            </a:r>
            <a:r>
              <a:rPr lang="ru-RU" sz="1100" b="1" cap="all" dirty="0" err="1" smtClean="0">
                <a:hlinkClick r:id="rId4"/>
              </a:rPr>
              <a:t>Гераион</a:t>
            </a:r>
            <a:r>
              <a:rPr lang="ru-RU" sz="1050" b="1" cap="all" dirty="0" smtClean="0"/>
              <a:t>) </a:t>
            </a:r>
            <a:r>
              <a:rPr lang="ru-RU" sz="1050" dirty="0" smtClean="0"/>
              <a:t>был построен  в </a:t>
            </a:r>
            <a:r>
              <a:rPr lang="en-US" sz="1050" dirty="0" smtClean="0"/>
              <a:t>VIII</a:t>
            </a:r>
            <a:r>
              <a:rPr lang="ru-RU" sz="1050" dirty="0" smtClean="0"/>
              <a:t> веке до нашей эры. Это был первый греческий храм, окруженный перистилем - рядом колонн. Его преемник </a:t>
            </a:r>
            <a:r>
              <a:rPr lang="en-US" sz="1050" dirty="0" smtClean="0"/>
              <a:t>VII</a:t>
            </a:r>
            <a:r>
              <a:rPr lang="ru-RU" sz="1050" dirty="0" smtClean="0"/>
              <a:t> века постройки отличался двухрядным строем колонн на фасаде здания. Однако оба этих храма меркнут в тени величия храма, возведение которого началось около 570 года до н.э. Ройком и Феодором, построившими колоссальное здание размерами 45*80 метров, один из первых храмов нового ионического ордера. Он поддерживался по меньшей мере сотней колонн, рельефные основания которых обработаны на специальном станке, изобретённом Феодором. Тридцатью годами позднее храм был уничтожен во время набега персов, после чего было запланировано строительство еще более грандиозного здания. Но этой идее не суждено было воплотиться в жизнь. Комплекс сооружений вокруг </a:t>
            </a:r>
            <a:r>
              <a:rPr lang="ru-RU" sz="1050" dirty="0" err="1" smtClean="0"/>
              <a:t>Гераиона</a:t>
            </a:r>
            <a:r>
              <a:rPr lang="ru-RU" sz="1050" dirty="0" smtClean="0"/>
              <a:t> включает в себя алтарь, малые храмы, </a:t>
            </a:r>
            <a:r>
              <a:rPr lang="ru-RU" sz="1050" dirty="0" err="1" smtClean="0"/>
              <a:t>стоа</a:t>
            </a:r>
            <a:r>
              <a:rPr lang="ru-RU" sz="1050" dirty="0" smtClean="0"/>
              <a:t> и постаменты статуй, которые находятся внутри святилища, включая развалины христианской </a:t>
            </a:r>
            <a:r>
              <a:rPr lang="ru-RU" sz="1100" dirty="0" smtClean="0"/>
              <a:t>базилики </a:t>
            </a:r>
            <a:r>
              <a:rPr lang="en-US" sz="1100" dirty="0" smtClean="0"/>
              <a:t>V</a:t>
            </a:r>
            <a:r>
              <a:rPr lang="ru-RU" sz="1100" dirty="0" smtClean="0"/>
              <a:t> века.</a:t>
            </a:r>
            <a:endParaRPr lang="ru-RU" sz="1100" dirty="0"/>
          </a:p>
        </p:txBody>
      </p:sp>
      <p:sp>
        <p:nvSpPr>
          <p:cNvPr id="4" name="TextBox 3"/>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pic>
        <p:nvPicPr>
          <p:cNvPr id="5" name="Рисунок 4" descr="шарик.png">
            <a:hlinkClick r:id="rId5"/>
          </p:cNvPr>
          <p:cNvPicPr>
            <a:picLocks noChangeAspect="1"/>
          </p:cNvPicPr>
          <p:nvPr/>
        </p:nvPicPr>
        <p:blipFill>
          <a:blip r:embed="rId6" cstate="print"/>
          <a:stretch>
            <a:fillRect/>
          </a:stretch>
        </p:blipFill>
        <p:spPr>
          <a:xfrm>
            <a:off x="107504" y="5085184"/>
            <a:ext cx="899592" cy="1001546"/>
          </a:xfrm>
          <a:prstGeom prst="rect">
            <a:avLst/>
          </a:prstGeom>
        </p:spPr>
      </p:pic>
      <p:sp>
        <p:nvSpPr>
          <p:cNvPr id="7" name="TextBox 6">
            <a:hlinkClick r:id="rId7"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sp>
        <p:nvSpPr>
          <p:cNvPr id="9" name="Прямоугольник 8"/>
          <p:cNvSpPr/>
          <p:nvPr/>
        </p:nvSpPr>
        <p:spPr>
          <a:xfrm>
            <a:off x="1331640" y="1484784"/>
            <a:ext cx="5184576" cy="1392689"/>
          </a:xfrm>
          <a:prstGeom prst="rect">
            <a:avLst/>
          </a:prstGeom>
        </p:spPr>
        <p:txBody>
          <a:bodyPr wrap="square">
            <a:spAutoFit/>
          </a:bodyPr>
          <a:lstStyle/>
          <a:p>
            <a:pPr algn="just"/>
            <a:r>
              <a:rPr lang="ru-RU" sz="1050" dirty="0" smtClean="0"/>
              <a:t>Многие цивилизации обживали остров </a:t>
            </a:r>
            <a:r>
              <a:rPr lang="ru-RU" sz="1100" b="1" cap="all" dirty="0" err="1" smtClean="0"/>
              <a:t>Самос</a:t>
            </a:r>
            <a:r>
              <a:rPr lang="ru-RU" sz="1050" dirty="0" smtClean="0"/>
              <a:t> в Эгейском море вблизи побережья Малой Азии, начиная с </a:t>
            </a:r>
            <a:r>
              <a:rPr lang="en-US" sz="1050" dirty="0" smtClean="0"/>
              <a:t>III</a:t>
            </a:r>
            <a:r>
              <a:rPr lang="ru-RU" sz="1050" dirty="0" smtClean="0"/>
              <a:t> тысячелетия до н.э. Длина острова с запада на восток — 43 километра, ширина с севера на юг — около 13 километров. </a:t>
            </a:r>
          </a:p>
          <a:p>
            <a:pPr algn="just"/>
            <a:r>
              <a:rPr lang="ru-RU" sz="1050" dirty="0" smtClean="0"/>
              <a:t>Остров </a:t>
            </a:r>
            <a:r>
              <a:rPr lang="ru-RU" sz="1050" dirty="0" err="1" smtClean="0"/>
              <a:t>Самос</a:t>
            </a:r>
            <a:r>
              <a:rPr lang="ru-RU" sz="1050" dirty="0" smtClean="0"/>
              <a:t> – один из самых плодородных островов Эгейского моря, площадь которого не превышает сорок тысяч гектаров. В былые времена он являлся главным морским портом и центром торговли в античной Греции. Об этом свидетельствуют многочисленные остатки древних сооружений и сохранившиеся в них артефакты, обнаруженные в ходе масштабных археологических раскопок. </a:t>
            </a:r>
          </a:p>
        </p:txBody>
      </p:sp>
      <p:pic>
        <p:nvPicPr>
          <p:cNvPr id="10" name="Рисунок 9" descr="сам5.jpg"/>
          <p:cNvPicPr>
            <a:picLocks noChangeAspect="1"/>
          </p:cNvPicPr>
          <p:nvPr/>
        </p:nvPicPr>
        <p:blipFill>
          <a:blip r:embed="rId8" cstate="print"/>
          <a:stretch>
            <a:fillRect/>
          </a:stretch>
        </p:blipFill>
        <p:spPr>
          <a:xfrm>
            <a:off x="6588224" y="1484784"/>
            <a:ext cx="2369840" cy="1534471"/>
          </a:xfrm>
          <a:prstGeom prst="rect">
            <a:avLst/>
          </a:prstGeom>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1640" y="548680"/>
            <a:ext cx="5904656" cy="584775"/>
          </a:xfrm>
          <a:prstGeom prst="rect">
            <a:avLst/>
          </a:prstGeom>
          <a:noFill/>
        </p:spPr>
        <p:txBody>
          <a:bodyPr wrap="square" rtlCol="0">
            <a:spAutoFit/>
          </a:bodyPr>
          <a:lstStyle/>
          <a:p>
            <a:pPr algn="ctr"/>
            <a:r>
              <a:rPr lang="ru-RU" sz="2000"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Пифагорея</a:t>
            </a: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и храм Геры на острове </a:t>
            </a:r>
            <a:r>
              <a:rPr lang="ru-RU" sz="2000"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Самос</a:t>
            </a: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1992</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TextBox 5"/>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pic>
        <p:nvPicPr>
          <p:cNvPr id="7" name="Рисунок 6" descr="шарик.png">
            <a:hlinkClick r:id="rId2"/>
          </p:cNvPr>
          <p:cNvPicPr>
            <a:picLocks noChangeAspect="1"/>
          </p:cNvPicPr>
          <p:nvPr/>
        </p:nvPicPr>
        <p:blipFill>
          <a:blip r:embed="rId3" cstate="print"/>
          <a:stretch>
            <a:fillRect/>
          </a:stretch>
        </p:blipFill>
        <p:spPr>
          <a:xfrm>
            <a:off x="107504" y="5085184"/>
            <a:ext cx="899592" cy="1001546"/>
          </a:xfrm>
          <a:prstGeom prst="rect">
            <a:avLst/>
          </a:prstGeom>
        </p:spPr>
      </p:pic>
      <p:sp>
        <p:nvSpPr>
          <p:cNvPr id="8" name="TextBox 7">
            <a:hlinkClick r:id="rId4"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pic>
        <p:nvPicPr>
          <p:cNvPr id="9" name="Рисунок 8" descr="сам4.jpg"/>
          <p:cNvPicPr>
            <a:picLocks noChangeAspect="1"/>
          </p:cNvPicPr>
          <p:nvPr/>
        </p:nvPicPr>
        <p:blipFill>
          <a:blip r:embed="rId5" cstate="print"/>
          <a:srcRect l="4202" r="5882"/>
          <a:stretch>
            <a:fillRect/>
          </a:stretch>
        </p:blipFill>
        <p:spPr>
          <a:xfrm>
            <a:off x="1331640" y="1502405"/>
            <a:ext cx="7704856" cy="5355595"/>
          </a:xfrm>
          <a:prstGeom prst="rect">
            <a:avLst/>
          </a:prstGeom>
        </p:spPr>
      </p:pic>
      <p:pic>
        <p:nvPicPr>
          <p:cNvPr id="4" name="Рисунок 3" descr="сам1.jpg"/>
          <p:cNvPicPr>
            <a:picLocks noChangeAspect="1"/>
          </p:cNvPicPr>
          <p:nvPr/>
        </p:nvPicPr>
        <p:blipFill>
          <a:blip r:embed="rId6" cstate="print"/>
          <a:srcRect t="8576" r="1678"/>
          <a:stretch>
            <a:fillRect/>
          </a:stretch>
        </p:blipFill>
        <p:spPr>
          <a:xfrm>
            <a:off x="1331640" y="1484784"/>
            <a:ext cx="7704856" cy="5373216"/>
          </a:xfrm>
          <a:prstGeom prst="rect">
            <a:avLst/>
          </a:prstGeom>
        </p:spPr>
      </p:pic>
      <p:sp>
        <p:nvSpPr>
          <p:cNvPr id="5" name="TextBox 4"/>
          <p:cNvSpPr txBox="1"/>
          <p:nvPr/>
        </p:nvSpPr>
        <p:spPr>
          <a:xfrm>
            <a:off x="6516216" y="1628800"/>
            <a:ext cx="2304256" cy="276999"/>
          </a:xfrm>
          <a:prstGeom prst="rect">
            <a:avLst/>
          </a:prstGeom>
          <a:noFill/>
        </p:spPr>
        <p:txBody>
          <a:bodyPr wrap="square" rtlCol="0">
            <a:spAutoFit/>
          </a:bodyPr>
          <a:lstStyle/>
          <a:p>
            <a:pPr algn="r"/>
            <a:r>
              <a:rPr lang="ru-RU" sz="1200" dirty="0" smtClean="0"/>
              <a:t>Руины храма Геры</a:t>
            </a:r>
            <a:endParaRPr lang="ru-RU" sz="1200" dirty="0"/>
          </a:p>
        </p:txBody>
      </p:sp>
      <p:pic>
        <p:nvPicPr>
          <p:cNvPr id="10" name="Рисунок 9" descr="пиф.jpg"/>
          <p:cNvPicPr>
            <a:picLocks noChangeAspect="1"/>
          </p:cNvPicPr>
          <p:nvPr/>
        </p:nvPicPr>
        <p:blipFill>
          <a:blip r:embed="rId7" cstate="print"/>
          <a:srcRect t="2156" r="6419"/>
          <a:stretch>
            <a:fillRect/>
          </a:stretch>
        </p:blipFill>
        <p:spPr>
          <a:xfrm>
            <a:off x="1331640" y="1484784"/>
            <a:ext cx="7704856" cy="5373216"/>
          </a:xfrm>
          <a:prstGeom prst="rect">
            <a:avLst/>
          </a:prstGeom>
        </p:spPr>
      </p:pic>
      <p:sp>
        <p:nvSpPr>
          <p:cNvPr id="11" name="TextBox 10"/>
          <p:cNvSpPr txBox="1"/>
          <p:nvPr/>
        </p:nvSpPr>
        <p:spPr>
          <a:xfrm>
            <a:off x="6732240" y="1556792"/>
            <a:ext cx="2160240" cy="276999"/>
          </a:xfrm>
          <a:prstGeom prst="rect">
            <a:avLst/>
          </a:prstGeom>
          <a:noFill/>
        </p:spPr>
        <p:txBody>
          <a:bodyPr wrap="square" rtlCol="0">
            <a:spAutoFit/>
          </a:bodyPr>
          <a:lstStyle/>
          <a:p>
            <a:pPr algn="r"/>
            <a:r>
              <a:rPr lang="ru-RU" sz="1200" dirty="0" err="1" smtClean="0"/>
              <a:t>Пифагорея</a:t>
            </a:r>
            <a:endParaRPr lang="ru-RU" sz="12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Археологические памятники </a:t>
            </a:r>
            <a:r>
              <a:rPr lang="ru-RU" sz="2000"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Вергины</a:t>
            </a: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1996</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TextBox 2"/>
          <p:cNvSpPr txBox="1"/>
          <p:nvPr/>
        </p:nvSpPr>
        <p:spPr>
          <a:xfrm>
            <a:off x="1331640" y="2924944"/>
            <a:ext cx="7632848" cy="3323987"/>
          </a:xfrm>
          <a:prstGeom prst="rect">
            <a:avLst/>
          </a:prstGeom>
          <a:noFill/>
        </p:spPr>
        <p:txBody>
          <a:bodyPr wrap="square" rtlCol="0">
            <a:spAutoFit/>
          </a:bodyPr>
          <a:lstStyle/>
          <a:p>
            <a:pPr algn="just"/>
            <a:r>
              <a:rPr lang="ru-RU" sz="1000" dirty="0" smtClean="0"/>
              <a:t>Самым грандиозным из погребальных памятников можно назвать Большой Курган </a:t>
            </a:r>
            <a:r>
              <a:rPr lang="ru-RU" sz="1000" dirty="0" smtClean="0">
                <a:latin typeface="AGOpus"/>
              </a:rPr>
              <a:t>–</a:t>
            </a:r>
            <a:r>
              <a:rPr lang="ru-RU" sz="1000" dirty="0" smtClean="0"/>
              <a:t> искусственное сооружение 110 метров в диаметре и 13 метров в высоту, под которым были обнаружены четыре царских надгробия. Под одним из них хранились картины, изображающие похищение Персефоны, авторство которых приписывается знаменитому художнику </a:t>
            </a:r>
            <a:r>
              <a:rPr lang="ru-RU" sz="1000" dirty="0" err="1" smtClean="0"/>
              <a:t>Никомаху</a:t>
            </a:r>
            <a:r>
              <a:rPr lang="ru-RU" sz="1000" dirty="0" smtClean="0"/>
              <a:t>.  </a:t>
            </a:r>
          </a:p>
          <a:p>
            <a:pPr algn="just"/>
            <a:r>
              <a:rPr lang="ru-RU" sz="1000" dirty="0" smtClean="0"/>
              <a:t>Самым важным из археологических открытий стал величественный дворец, расположенный на плато непосредственно под акрополем. Это трёхэтажное здание находится посреди большого открытого двора, обрамленного каменными дорическими колоннадами. В северной части дворца находилась обширная галерея, с которой открывался вид на сцену расположенного неподалеку театра и всю Македонскую равнину. Дворец был богато украшен мозаичными полами, обработанными и раскрашенными стенами и покрыт рельефной черепицей. </a:t>
            </a:r>
            <a:endParaRPr lang="en-US" sz="1000" dirty="0" smtClean="0"/>
          </a:p>
          <a:p>
            <a:pPr algn="just"/>
            <a:r>
              <a:rPr lang="ru-RU" sz="1000" dirty="0" smtClean="0"/>
              <a:t>К северу от дворца находится святилище богини </a:t>
            </a:r>
            <a:r>
              <a:rPr lang="ru-RU" sz="1000" dirty="0" err="1" smtClean="0"/>
              <a:t>Евклии</a:t>
            </a:r>
            <a:r>
              <a:rPr lang="ru-RU" sz="1000" dirty="0" smtClean="0"/>
              <a:t> с расположенными в нём малыми храмами </a:t>
            </a:r>
            <a:r>
              <a:rPr lang="en-US" sz="1000" dirty="0" smtClean="0"/>
              <a:t>III </a:t>
            </a:r>
            <a:r>
              <a:rPr lang="ru-RU" sz="1000" dirty="0" smtClean="0"/>
              <a:t>и </a:t>
            </a:r>
            <a:r>
              <a:rPr lang="en-US" sz="1000" dirty="0" smtClean="0"/>
              <a:t>IV </a:t>
            </a:r>
            <a:r>
              <a:rPr lang="ru-RU" sz="1000" dirty="0" smtClean="0"/>
              <a:t>веков до н.э., в которых содержатся постаменты статуй с высеченными на них именами членов македонской царской семьи. </a:t>
            </a:r>
          </a:p>
          <a:p>
            <a:pPr algn="just"/>
            <a:r>
              <a:rPr lang="ru-RU" sz="1000" dirty="0" smtClean="0"/>
              <a:t>Всемирную известность город получил в 1977 году, когда знаменитый греческий археолог </a:t>
            </a:r>
            <a:r>
              <a:rPr lang="ru-RU" sz="1000" dirty="0" err="1" smtClean="0"/>
              <a:t>Андроник</a:t>
            </a:r>
            <a:r>
              <a:rPr lang="ru-RU" sz="1000" dirty="0" smtClean="0"/>
              <a:t> </a:t>
            </a:r>
            <a:r>
              <a:rPr lang="ru-RU" sz="1000" dirty="0" err="1" smtClean="0"/>
              <a:t>Манолис</a:t>
            </a:r>
            <a:r>
              <a:rPr lang="ru-RU" sz="1000" dirty="0" smtClean="0"/>
              <a:t> обнаружил в окрестностях </a:t>
            </a:r>
            <a:r>
              <a:rPr lang="ru-RU" sz="1000" dirty="0" err="1" smtClean="0"/>
              <a:t>Вергины</a:t>
            </a:r>
            <a:r>
              <a:rPr lang="ru-RU" sz="1000" dirty="0" smtClean="0"/>
              <a:t> множественные царские захоронения, среди которых особый фурор произвела великолепно сохранившаяся знаменитая гробница Филиппа II (отца Александра Македонского) с множеством уникальных древних артефактов. В ходе археологических раскопок было обнаружено множество древних реликвий, которые имеют огромную историческую и художественную ценность – великолепные ювелирные украшения, различные изделия из золота и серебра, бытовая утварь, изделия из керамики, доспехи, оружие и другие погребальные артефакты. Но, несомненно, самой важной находкой археологов считается золотой ларец, в котором, как полагают, находятся останки македонского царя Филиппа II.</a:t>
            </a:r>
          </a:p>
          <a:p>
            <a:pPr algn="just"/>
            <a:r>
              <a:rPr lang="ru-RU" sz="1000" dirty="0" smtClean="0"/>
              <a:t>Археологический музей, открытый в </a:t>
            </a:r>
            <a:r>
              <a:rPr lang="ru-RU" sz="1000" dirty="0" err="1" smtClean="0"/>
              <a:t>Вергине</a:t>
            </a:r>
            <a:r>
              <a:rPr lang="ru-RU" sz="1000" dirty="0" smtClean="0"/>
              <a:t> </a:t>
            </a:r>
            <a:r>
              <a:rPr lang="ru-RU" sz="1000" dirty="0" err="1" smtClean="0"/>
              <a:t>в</a:t>
            </a:r>
            <a:r>
              <a:rPr lang="ru-RU" sz="1000" dirty="0" smtClean="0"/>
              <a:t> 1993 году, уникален. Срытый во время раскопок могильный курган искусственно восстановили, тем самым образовав нечто вроде подземного бункера, где постоянно поддерживаются оптимальные температура и влажность, где можно увидеть древние погребальные камеры, а в специальном помещении и настоящие царские сокровища. Часть реликвий, найденная при раскопках, хранится в Археологическом музее в Салониках.</a:t>
            </a:r>
          </a:p>
        </p:txBody>
      </p:sp>
      <p:sp>
        <p:nvSpPr>
          <p:cNvPr id="7" name="TextBox 6">
            <a:hlinkClick r:id="rId3"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sp>
        <p:nvSpPr>
          <p:cNvPr id="5" name="TextBox 4"/>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pic>
        <p:nvPicPr>
          <p:cNvPr id="6" name="Рисунок 5" descr="шарик.png">
            <a:hlinkClick r:id="rId4"/>
          </p:cNvPr>
          <p:cNvPicPr>
            <a:picLocks noChangeAspect="1"/>
          </p:cNvPicPr>
          <p:nvPr/>
        </p:nvPicPr>
        <p:blipFill>
          <a:blip r:embed="rId5" cstate="print"/>
          <a:stretch>
            <a:fillRect/>
          </a:stretch>
        </p:blipFill>
        <p:spPr>
          <a:xfrm>
            <a:off x="107504" y="5085184"/>
            <a:ext cx="899592" cy="1001546"/>
          </a:xfrm>
          <a:prstGeom prst="rect">
            <a:avLst/>
          </a:prstGeom>
        </p:spPr>
      </p:pic>
      <p:sp>
        <p:nvSpPr>
          <p:cNvPr id="9" name="Прямоугольник 8"/>
          <p:cNvSpPr/>
          <p:nvPr/>
        </p:nvSpPr>
        <p:spPr>
          <a:xfrm>
            <a:off x="1331640" y="1484784"/>
            <a:ext cx="5400600" cy="1354217"/>
          </a:xfrm>
          <a:prstGeom prst="rect">
            <a:avLst/>
          </a:prstGeom>
        </p:spPr>
        <p:txBody>
          <a:bodyPr wrap="square">
            <a:spAutoFit/>
          </a:bodyPr>
          <a:lstStyle/>
          <a:p>
            <a:pPr algn="just"/>
            <a:r>
              <a:rPr lang="ru-RU" sz="1200" b="1" cap="all" dirty="0" err="1" smtClean="0"/>
              <a:t>Вергина</a:t>
            </a:r>
            <a:r>
              <a:rPr lang="ru-RU" sz="1200" dirty="0" smtClean="0"/>
              <a:t> </a:t>
            </a:r>
            <a:r>
              <a:rPr lang="ru-RU" sz="1050" dirty="0" smtClean="0"/>
              <a:t> </a:t>
            </a:r>
            <a:r>
              <a:rPr lang="ru-RU" sz="1050" dirty="0" smtClean="0">
                <a:latin typeface="AGOpus"/>
              </a:rPr>
              <a:t>–</a:t>
            </a:r>
            <a:r>
              <a:rPr lang="ru-RU" sz="1050" dirty="0" smtClean="0"/>
              <a:t>  </a:t>
            </a:r>
            <a:r>
              <a:rPr lang="ru-RU" sz="1000" dirty="0" smtClean="0"/>
              <a:t>город в префектуре </a:t>
            </a:r>
            <a:r>
              <a:rPr lang="ru-RU" sz="1000" dirty="0" err="1" smtClean="0"/>
              <a:t>Иматия</a:t>
            </a:r>
            <a:r>
              <a:rPr lang="ru-RU" sz="1000" dirty="0" smtClean="0"/>
              <a:t> в Центральной Македонии, находится в 13 километрах к юго-востоку от </a:t>
            </a:r>
            <a:r>
              <a:rPr lang="ru-RU" sz="1000" dirty="0" err="1" smtClean="0"/>
              <a:t>Верии</a:t>
            </a:r>
            <a:r>
              <a:rPr lang="ru-RU" sz="1000" dirty="0" smtClean="0"/>
              <a:t> и в 80 километрах к юго-западу от Салоник, на высоте 120 м над уровнем моря. Современное население </a:t>
            </a:r>
            <a:r>
              <a:rPr lang="ru-RU" sz="1000" dirty="0" err="1" smtClean="0"/>
              <a:t>Вергины</a:t>
            </a:r>
            <a:r>
              <a:rPr lang="ru-RU" sz="1000" dirty="0" smtClean="0"/>
              <a:t> составляет около 2000 человек.   Данный регион был обитаем уже в бронзовом веке (</a:t>
            </a:r>
            <a:r>
              <a:rPr lang="en-US" sz="1000" dirty="0" smtClean="0"/>
              <a:t>III</a:t>
            </a:r>
            <a:r>
              <a:rPr lang="ru-RU" sz="1000" dirty="0" smtClean="0"/>
              <a:t> тысячелетие до н.э.), о чём свидетельствуют более чем 300 погребальных камер (</a:t>
            </a:r>
            <a:r>
              <a:rPr lang="ru-RU" sz="1000" dirty="0" err="1" smtClean="0"/>
              <a:t>тумули</a:t>
            </a:r>
            <a:r>
              <a:rPr lang="ru-RU" sz="1000" dirty="0" smtClean="0"/>
              <a:t>), найденных около реки </a:t>
            </a:r>
            <a:r>
              <a:rPr lang="ru-RU" sz="1000" dirty="0" err="1" smtClean="0"/>
              <a:t>Галиакмон</a:t>
            </a:r>
            <a:r>
              <a:rPr lang="ru-RU" sz="1000" dirty="0" smtClean="0"/>
              <a:t>.  Предметы в гробницах, датирующиеся </a:t>
            </a:r>
            <a:r>
              <a:rPr lang="en-US" sz="1000" dirty="0" smtClean="0"/>
              <a:t>V</a:t>
            </a:r>
            <a:r>
              <a:rPr lang="ru-RU" sz="1000" dirty="0" smtClean="0"/>
              <a:t> и </a:t>
            </a:r>
            <a:r>
              <a:rPr lang="en-US" sz="1000" dirty="0" smtClean="0"/>
              <a:t>VI</a:t>
            </a:r>
            <a:r>
              <a:rPr lang="ru-RU" sz="1000" dirty="0" smtClean="0"/>
              <a:t> веками до нашей эры, свидетельствуют о существовании торговых и коммерческих взаимоотношений с греческими городами в восточной Ионии и на юге.</a:t>
            </a:r>
            <a:endParaRPr lang="ru-RU" sz="1000" dirty="0"/>
          </a:p>
        </p:txBody>
      </p:sp>
      <p:pic>
        <p:nvPicPr>
          <p:cNvPr id="10" name="Рисунок 9" descr="верг1.jpg"/>
          <p:cNvPicPr>
            <a:picLocks noChangeAspect="1"/>
          </p:cNvPicPr>
          <p:nvPr/>
        </p:nvPicPr>
        <p:blipFill>
          <a:blip r:embed="rId6" cstate="print"/>
          <a:stretch>
            <a:fillRect/>
          </a:stretch>
        </p:blipFill>
        <p:spPr>
          <a:xfrm>
            <a:off x="6804248" y="1484784"/>
            <a:ext cx="2081808" cy="1410425"/>
          </a:xfrm>
          <a:prstGeom prst="rect">
            <a:avLst/>
          </a:prstGeom>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rId3"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sp>
        <p:nvSpPr>
          <p:cNvPr id="4" name="TextBox 3"/>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pic>
        <p:nvPicPr>
          <p:cNvPr id="5" name="Рисунок 4" descr="шарик.png">
            <a:hlinkClick r:id="rId4"/>
          </p:cNvPr>
          <p:cNvPicPr>
            <a:picLocks noChangeAspect="1"/>
          </p:cNvPicPr>
          <p:nvPr/>
        </p:nvPicPr>
        <p:blipFill>
          <a:blip r:embed="rId5" cstate="print"/>
          <a:stretch>
            <a:fillRect/>
          </a:stretch>
        </p:blipFill>
        <p:spPr>
          <a:xfrm>
            <a:off x="107504" y="5013176"/>
            <a:ext cx="899592" cy="1001546"/>
          </a:xfrm>
          <a:prstGeom prst="rect">
            <a:avLst/>
          </a:prstGeom>
        </p:spPr>
      </p:pic>
      <p:sp>
        <p:nvSpPr>
          <p:cNvPr id="6" name="TextBox 5"/>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Археологические памятники </a:t>
            </a:r>
            <a:r>
              <a:rPr lang="ru-RU" sz="2000"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Вергины</a:t>
            </a: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1996</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7" name="Рисунок 6" descr="63620993.jpg"/>
          <p:cNvPicPr>
            <a:picLocks noChangeAspect="1"/>
          </p:cNvPicPr>
          <p:nvPr/>
        </p:nvPicPr>
        <p:blipFill>
          <a:blip r:embed="rId6" cstate="print"/>
          <a:stretch>
            <a:fillRect/>
          </a:stretch>
        </p:blipFill>
        <p:spPr>
          <a:xfrm>
            <a:off x="1259632" y="1484784"/>
            <a:ext cx="7884368" cy="5373216"/>
          </a:xfrm>
          <a:prstGeom prst="rect">
            <a:avLst/>
          </a:prstGeom>
        </p:spPr>
      </p:pic>
      <p:pic>
        <p:nvPicPr>
          <p:cNvPr id="8" name="Рисунок 7" descr="Акрополь древней Вергины.jpg"/>
          <p:cNvPicPr>
            <a:picLocks noChangeAspect="1"/>
          </p:cNvPicPr>
          <p:nvPr/>
        </p:nvPicPr>
        <p:blipFill>
          <a:blip r:embed="rId7" cstate="print"/>
          <a:srcRect b="9133"/>
          <a:stretch>
            <a:fillRect/>
          </a:stretch>
        </p:blipFill>
        <p:spPr>
          <a:xfrm>
            <a:off x="1259632" y="1484784"/>
            <a:ext cx="7884368" cy="5373216"/>
          </a:xfrm>
          <a:prstGeom prst="rect">
            <a:avLst/>
          </a:prstGeom>
        </p:spPr>
      </p:pic>
      <p:sp>
        <p:nvSpPr>
          <p:cNvPr id="9" name="TextBox 8"/>
          <p:cNvSpPr txBox="1"/>
          <p:nvPr/>
        </p:nvSpPr>
        <p:spPr>
          <a:xfrm>
            <a:off x="1403648" y="1628800"/>
            <a:ext cx="2160240" cy="276999"/>
          </a:xfrm>
          <a:prstGeom prst="rect">
            <a:avLst/>
          </a:prstGeom>
          <a:noFill/>
        </p:spPr>
        <p:txBody>
          <a:bodyPr wrap="square" rtlCol="0">
            <a:spAutoFit/>
          </a:bodyPr>
          <a:lstStyle/>
          <a:p>
            <a:r>
              <a:rPr lang="ru-RU" sz="1200" dirty="0" smtClean="0"/>
              <a:t>Акрополь</a:t>
            </a:r>
            <a:endParaRPr lang="ru-RU" sz="1200" dirty="0"/>
          </a:p>
        </p:txBody>
      </p:sp>
      <p:pic>
        <p:nvPicPr>
          <p:cNvPr id="10" name="Рисунок 9" descr="вход в смузей царских гробниц.jpg"/>
          <p:cNvPicPr>
            <a:picLocks noChangeAspect="1"/>
          </p:cNvPicPr>
          <p:nvPr/>
        </p:nvPicPr>
        <p:blipFill>
          <a:blip r:embed="rId8" cstate="print"/>
          <a:srcRect r="2421"/>
          <a:stretch>
            <a:fillRect/>
          </a:stretch>
        </p:blipFill>
        <p:spPr>
          <a:xfrm>
            <a:off x="1259632" y="1484784"/>
            <a:ext cx="7884368" cy="5373216"/>
          </a:xfrm>
          <a:prstGeom prst="rect">
            <a:avLst/>
          </a:prstGeom>
        </p:spPr>
      </p:pic>
      <p:sp>
        <p:nvSpPr>
          <p:cNvPr id="11" name="TextBox 10"/>
          <p:cNvSpPr txBox="1"/>
          <p:nvPr/>
        </p:nvSpPr>
        <p:spPr>
          <a:xfrm>
            <a:off x="6588224" y="1700808"/>
            <a:ext cx="2448272" cy="276999"/>
          </a:xfrm>
          <a:prstGeom prst="rect">
            <a:avLst/>
          </a:prstGeom>
          <a:noFill/>
        </p:spPr>
        <p:txBody>
          <a:bodyPr wrap="square" rtlCol="0">
            <a:spAutoFit/>
          </a:bodyPr>
          <a:lstStyle/>
          <a:p>
            <a:pPr algn="r"/>
            <a:r>
              <a:rPr lang="ru-RU" sz="1200" dirty="0" smtClean="0"/>
              <a:t>Вход в музей царских гробниц</a:t>
            </a:r>
            <a:endParaRPr lang="ru-RU" sz="1200" dirty="0"/>
          </a:p>
        </p:txBody>
      </p:sp>
      <p:pic>
        <p:nvPicPr>
          <p:cNvPr id="12" name="Рисунок 11" descr="gold_hd-wallpaper-1575918.jpg"/>
          <p:cNvPicPr>
            <a:picLocks noChangeAspect="1"/>
          </p:cNvPicPr>
          <p:nvPr/>
        </p:nvPicPr>
        <p:blipFill>
          <a:blip r:embed="rId9" cstate="print"/>
          <a:srcRect b="9133"/>
          <a:stretch>
            <a:fillRect/>
          </a:stretch>
        </p:blipFill>
        <p:spPr>
          <a:xfrm>
            <a:off x="1259632" y="1484784"/>
            <a:ext cx="7884368" cy="5373216"/>
          </a:xfrm>
          <a:prstGeom prst="rect">
            <a:avLst/>
          </a:prstGeom>
        </p:spPr>
      </p:pic>
      <p:pic>
        <p:nvPicPr>
          <p:cNvPr id="13" name="Рисунок 12" descr="larnaka.jpg"/>
          <p:cNvPicPr>
            <a:picLocks noChangeAspect="1"/>
          </p:cNvPicPr>
          <p:nvPr/>
        </p:nvPicPr>
        <p:blipFill>
          <a:blip r:embed="rId10" cstate="print"/>
          <a:srcRect b="10912"/>
          <a:stretch>
            <a:fillRect/>
          </a:stretch>
        </p:blipFill>
        <p:spPr>
          <a:xfrm>
            <a:off x="1259631" y="1343186"/>
            <a:ext cx="7880117" cy="5514814"/>
          </a:xfrm>
          <a:prstGeom prst="rect">
            <a:avLst/>
          </a:prstGeom>
        </p:spPr>
      </p:pic>
      <p:sp>
        <p:nvSpPr>
          <p:cNvPr id="14" name="TextBox 13"/>
          <p:cNvSpPr txBox="1"/>
          <p:nvPr/>
        </p:nvSpPr>
        <p:spPr>
          <a:xfrm>
            <a:off x="5796136" y="6453336"/>
            <a:ext cx="2952328" cy="276999"/>
          </a:xfrm>
          <a:prstGeom prst="rect">
            <a:avLst/>
          </a:prstGeom>
          <a:noFill/>
        </p:spPr>
        <p:txBody>
          <a:bodyPr wrap="square" rtlCol="0">
            <a:spAutoFit/>
          </a:bodyPr>
          <a:lstStyle/>
          <a:p>
            <a:pPr algn="r"/>
            <a:r>
              <a:rPr lang="ru-RU" sz="1200" dirty="0" smtClean="0">
                <a:solidFill>
                  <a:schemeClr val="bg1"/>
                </a:solidFill>
              </a:rPr>
              <a:t>Погребальный ларец Филиппа </a:t>
            </a:r>
            <a:r>
              <a:rPr lang="en-US" sz="1200" dirty="0" smtClean="0">
                <a:solidFill>
                  <a:schemeClr val="bg1"/>
                </a:solidFill>
              </a:rPr>
              <a:t>II</a:t>
            </a:r>
            <a:endParaRPr lang="ru-RU" sz="1200"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548680"/>
            <a:ext cx="6120680"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Археологические памятники Микен и </a:t>
            </a:r>
            <a:r>
              <a:rPr lang="ru-RU" sz="2000"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Тиринфа</a:t>
            </a:r>
            <a:endPar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1999</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TextBox 2"/>
          <p:cNvSpPr txBox="1"/>
          <p:nvPr/>
        </p:nvSpPr>
        <p:spPr>
          <a:xfrm>
            <a:off x="1331640" y="3284984"/>
            <a:ext cx="7632848" cy="3208571"/>
          </a:xfrm>
          <a:prstGeom prst="rect">
            <a:avLst/>
          </a:prstGeom>
          <a:noFill/>
        </p:spPr>
        <p:txBody>
          <a:bodyPr wrap="square" rtlCol="0">
            <a:spAutoFit/>
          </a:bodyPr>
          <a:lstStyle/>
          <a:p>
            <a:pPr algn="just"/>
            <a:r>
              <a:rPr lang="ru-RU" sz="1050" dirty="0" smtClean="0"/>
              <a:t>Стены акрополя, защищавшие город, были сложены из огромных камней. По мнению греков позднейших периодов только одноглазые великаны циклопы были в состоянии возвести стены из многотонных валунов. Именно поэтому возник термин «циклопические», который применяется к любой кладке из громадных каменных глыб. </a:t>
            </a:r>
          </a:p>
          <a:p>
            <a:pPr algn="just"/>
            <a:r>
              <a:rPr lang="ru-RU" sz="1050" dirty="0" smtClean="0"/>
              <a:t>Древний город занимал стратегически удобное положение на вершине холма, был защищён массивными стенами акрополя. Кладка оборонительных стен проводилась без использования какого-либо связующего раствора. Камни подгонялись так плотно, что стены производят впечатление монолитных. В акрополь вели знаменитые «Львиные ворота» — циклопическое сооружение из камней, украшенные барельефом с двумя львицами — символом могущества царской династии. Ворота — самая знаменитая постройка Микен, а барельеф считается одним из самых значимых геральдических памятников мира.  У «Львиных ворот» начиналась большая лестница, ведущая в царский дворец. Центром дворца был Мегарон — большое помещение с очагом на полу. Царский Мегарон был центральным строением, своеобразным административным центром, здесь проводились заседания, вершились суды. От королевских покоев остался только фундамент. Можно различить и фрагменты фундамента красной ванной комнаты, в которой был убит микенский царь Агамемнон.</a:t>
            </a:r>
          </a:p>
          <a:p>
            <a:pPr algn="just"/>
            <a:endParaRPr lang="ru-RU" sz="300" dirty="0" smtClean="0"/>
          </a:p>
          <a:p>
            <a:pPr algn="just"/>
            <a:r>
              <a:rPr lang="ru-RU" sz="1050" dirty="0" smtClean="0"/>
              <a:t>В процессе археологических раскопок стало ясно, почему Гомер называл Микены «</a:t>
            </a:r>
            <a:r>
              <a:rPr lang="ru-RU" sz="1050" dirty="0" err="1" smtClean="0"/>
              <a:t>златообильными</a:t>
            </a:r>
            <a:r>
              <a:rPr lang="ru-RU" sz="1050" dirty="0" smtClean="0"/>
              <a:t>»: здесь было найдено невероятное количество золотых и удивительно красивых вещей (около 30 кг!): украшений, кубков, пуговиц, военного снаряжения и бронзового оружия, отделанного золотом. </a:t>
            </a:r>
          </a:p>
          <a:p>
            <a:pPr algn="just"/>
            <a:r>
              <a:rPr lang="ru-RU" sz="1050" dirty="0" smtClean="0"/>
              <a:t>Располагается город Микены в 90 км к юго-западу от Афин рядом с деревней </a:t>
            </a:r>
            <a:r>
              <a:rPr lang="ru-RU" sz="1050" dirty="0" err="1" smtClean="0"/>
              <a:t>Микинес</a:t>
            </a:r>
            <a:r>
              <a:rPr lang="ru-RU" sz="1050" dirty="0" smtClean="0"/>
              <a:t>.  На южном и юго-западном склонах холма в микенский период было построено несколько купольных гробниц (толосов):  Гробница </a:t>
            </a:r>
            <a:r>
              <a:rPr lang="ru-RU" sz="1050" dirty="0" err="1" smtClean="0"/>
              <a:t>Эгиста</a:t>
            </a:r>
            <a:r>
              <a:rPr lang="ru-RU" sz="1050" dirty="0" smtClean="0"/>
              <a:t> (</a:t>
            </a:r>
            <a:r>
              <a:rPr lang="ru-RU" sz="1050" dirty="0" err="1" smtClean="0"/>
              <a:t>ок</a:t>
            </a:r>
            <a:r>
              <a:rPr lang="ru-RU" sz="1050" dirty="0" smtClean="0"/>
              <a:t>. 1500 г. до н.э.), Львиная могила (</a:t>
            </a:r>
            <a:r>
              <a:rPr lang="ru-RU" sz="1050" dirty="0" err="1" smtClean="0"/>
              <a:t>ок</a:t>
            </a:r>
            <a:r>
              <a:rPr lang="ru-RU" sz="1050" dirty="0" smtClean="0"/>
              <a:t>. 1350 г. до н.э.), Гробница </a:t>
            </a:r>
            <a:r>
              <a:rPr lang="ru-RU" sz="1050" dirty="0" err="1" smtClean="0"/>
              <a:t>Клитемнестры</a:t>
            </a:r>
            <a:r>
              <a:rPr lang="ru-RU" sz="1050" dirty="0" smtClean="0"/>
              <a:t> (</a:t>
            </a:r>
            <a:r>
              <a:rPr lang="ru-RU" sz="1050" dirty="0" err="1" smtClean="0"/>
              <a:t>ок</a:t>
            </a:r>
            <a:r>
              <a:rPr lang="ru-RU" sz="1050" dirty="0" smtClean="0"/>
              <a:t>. 1220 г. до н.э.) и в некотором удалении от остальных — Сокровищница </a:t>
            </a:r>
            <a:r>
              <a:rPr lang="ru-RU" sz="1050" dirty="0" err="1" smtClean="0"/>
              <a:t>Атреуса</a:t>
            </a:r>
            <a:r>
              <a:rPr lang="ru-RU" sz="1050" dirty="0" smtClean="0"/>
              <a:t>. </a:t>
            </a:r>
          </a:p>
        </p:txBody>
      </p:sp>
      <p:sp>
        <p:nvSpPr>
          <p:cNvPr id="5" name="TextBox 4">
            <a:hlinkClick r:id="rId3"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sp>
        <p:nvSpPr>
          <p:cNvPr id="6" name="TextBox 5"/>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pic>
        <p:nvPicPr>
          <p:cNvPr id="7" name="Рисунок 6" descr="шарик.png">
            <a:hlinkClick r:id="rId4"/>
          </p:cNvPr>
          <p:cNvPicPr>
            <a:picLocks noChangeAspect="1"/>
          </p:cNvPicPr>
          <p:nvPr/>
        </p:nvPicPr>
        <p:blipFill>
          <a:blip r:embed="rId5" cstate="print"/>
          <a:stretch>
            <a:fillRect/>
          </a:stretch>
        </p:blipFill>
        <p:spPr>
          <a:xfrm>
            <a:off x="107504" y="5085184"/>
            <a:ext cx="899592" cy="1001546"/>
          </a:xfrm>
          <a:prstGeom prst="rect">
            <a:avLst/>
          </a:prstGeom>
        </p:spPr>
      </p:pic>
      <p:sp>
        <p:nvSpPr>
          <p:cNvPr id="9" name="Прямоугольник 8"/>
          <p:cNvSpPr/>
          <p:nvPr/>
        </p:nvSpPr>
        <p:spPr>
          <a:xfrm>
            <a:off x="1331640" y="1628800"/>
            <a:ext cx="5328592" cy="1392689"/>
          </a:xfrm>
          <a:prstGeom prst="rect">
            <a:avLst/>
          </a:prstGeom>
        </p:spPr>
        <p:txBody>
          <a:bodyPr wrap="square">
            <a:spAutoFit/>
          </a:bodyPr>
          <a:lstStyle/>
          <a:p>
            <a:pPr algn="just"/>
            <a:r>
              <a:rPr lang="ru-RU" sz="1050" dirty="0" smtClean="0"/>
              <a:t>Археологические памятники Микен и </a:t>
            </a:r>
            <a:r>
              <a:rPr lang="ru-RU" sz="1050" dirty="0" err="1" smtClean="0"/>
              <a:t>Тиринфа</a:t>
            </a:r>
            <a:r>
              <a:rPr lang="ru-RU" sz="1050" dirty="0" smtClean="0"/>
              <a:t> – это величественные руины двух наиболее значительных городов Микенской цивилизации, которая доминировала в Восточном Средиземноморье в ХV-ХII вв. до н.э. и сыграла жизненно важную роль в развитии классической древнегреческой культуры. Эти два города связаны с эпосами Гомера «Илиадой» и «Одиссеей», оказавшими влияние на искусство и литературу  всей Европы.  Территория, на которой были построены </a:t>
            </a:r>
            <a:r>
              <a:rPr lang="ru-RU" sz="1100" b="1" cap="all" dirty="0" smtClean="0"/>
              <a:t>Микены</a:t>
            </a:r>
            <a:r>
              <a:rPr lang="ru-RU" sz="1050" dirty="0" smtClean="0"/>
              <a:t>, была населена ещё в эпоху неолита (</a:t>
            </a:r>
            <a:r>
              <a:rPr lang="ru-RU" sz="1050" dirty="0" err="1" smtClean="0"/>
              <a:t>ок</a:t>
            </a:r>
            <a:r>
              <a:rPr lang="ru-RU" sz="1050" dirty="0" smtClean="0"/>
              <a:t>. 4000 до н.э.).   Город расположен в </a:t>
            </a:r>
            <a:r>
              <a:rPr lang="ru-RU" sz="1050" dirty="0" err="1" smtClean="0"/>
              <a:t>Арголиде</a:t>
            </a:r>
            <a:r>
              <a:rPr lang="ru-RU" sz="1050" dirty="0" smtClean="0"/>
              <a:t>, одном из центров Микенской культуры, позднее — греческой цивилизации. По преданию, город построен Персеем.</a:t>
            </a:r>
          </a:p>
        </p:txBody>
      </p:sp>
      <p:pic>
        <p:nvPicPr>
          <p:cNvPr id="10" name="Рисунок 9" descr="МИК.jpg"/>
          <p:cNvPicPr>
            <a:picLocks noChangeAspect="1"/>
          </p:cNvPicPr>
          <p:nvPr/>
        </p:nvPicPr>
        <p:blipFill>
          <a:blip r:embed="rId6" cstate="print"/>
          <a:stretch>
            <a:fillRect/>
          </a:stretch>
        </p:blipFill>
        <p:spPr>
          <a:xfrm>
            <a:off x="6660232" y="1556792"/>
            <a:ext cx="2225824" cy="1669368"/>
          </a:xfrm>
          <a:prstGeom prst="rect">
            <a:avLst/>
          </a:prstGeom>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31640" y="3356992"/>
            <a:ext cx="7560840" cy="2846933"/>
          </a:xfrm>
          <a:prstGeom prst="rect">
            <a:avLst/>
          </a:prstGeom>
        </p:spPr>
        <p:txBody>
          <a:bodyPr wrap="square">
            <a:spAutoFit/>
          </a:bodyPr>
          <a:lstStyle/>
          <a:p>
            <a:pPr algn="just"/>
            <a:r>
              <a:rPr lang="ru-RU" sz="1100" dirty="0" smtClean="0"/>
              <a:t>Город представляет интерес прежде всего благодаря своим колоссальным укреплениям и хорошо сохранившимся остаткам дворца; оба сооружения относятся к крито-микенской эпохе.  За циклопические туннели, мощные стены крепости город был назван Гомером «</a:t>
            </a:r>
            <a:r>
              <a:rPr lang="ru-RU" sz="1100" dirty="0" err="1" smtClean="0"/>
              <a:t>крепкостенным</a:t>
            </a:r>
            <a:r>
              <a:rPr lang="ru-RU" sz="1100" dirty="0" smtClean="0"/>
              <a:t> </a:t>
            </a:r>
            <a:r>
              <a:rPr lang="ru-RU" sz="1100" dirty="0" err="1" smtClean="0"/>
              <a:t>Тиринфом</a:t>
            </a:r>
            <a:r>
              <a:rPr lang="ru-RU" sz="1100" dirty="0" smtClean="0"/>
              <a:t>». Длина крепостных стен </a:t>
            </a:r>
            <a:r>
              <a:rPr lang="ru-RU" sz="1100" dirty="0" err="1" smtClean="0"/>
              <a:t>Тиринфа</a:t>
            </a:r>
            <a:r>
              <a:rPr lang="ru-RU" sz="1100" dirty="0" smtClean="0"/>
              <a:t> составляет 700 м, а ширина около 8 метров.</a:t>
            </a:r>
          </a:p>
          <a:p>
            <a:pPr algn="just"/>
            <a:endParaRPr lang="ru-RU" sz="500" dirty="0" smtClean="0"/>
          </a:p>
          <a:p>
            <a:pPr algn="just"/>
            <a:r>
              <a:rPr lang="ru-RU" sz="1100" dirty="0" smtClean="0"/>
              <a:t>Город  связан с циклом мифов о Геракле, по некоторым источникам — это его родина. В 468 до н. э. разрушен аргосцами, но акрополь сохранился. </a:t>
            </a:r>
          </a:p>
          <a:p>
            <a:pPr algn="just"/>
            <a:endParaRPr lang="ru-RU" sz="500" dirty="0" smtClean="0"/>
          </a:p>
          <a:p>
            <a:pPr algn="just"/>
            <a:r>
              <a:rPr lang="ru-RU" sz="1100" dirty="0" smtClean="0"/>
              <a:t>Расцвет </a:t>
            </a:r>
            <a:r>
              <a:rPr lang="ru-RU" sz="1100" dirty="0" err="1" smtClean="0"/>
              <a:t>Тиринфа</a:t>
            </a:r>
            <a:r>
              <a:rPr lang="ru-RU" sz="1100" dirty="0" smtClean="0"/>
              <a:t> приходится на микенский период (между 1400 и 1200 годами до н.э.). В </a:t>
            </a:r>
            <a:r>
              <a:rPr lang="en-US" sz="1100" dirty="0" smtClean="0"/>
              <a:t>XIV</a:t>
            </a:r>
            <a:r>
              <a:rPr lang="ru-RU" sz="1100" dirty="0" smtClean="0"/>
              <a:t> веке до н.э. здесь был построен дворцовый комплекс с укрепленными стенами.   В начале </a:t>
            </a:r>
            <a:r>
              <a:rPr lang="en-US" sz="1100" dirty="0" smtClean="0"/>
              <a:t>XIII</a:t>
            </a:r>
            <a:r>
              <a:rPr lang="ru-RU" sz="1100" dirty="0" smtClean="0"/>
              <a:t> века до н.э. увеличилось число оборонительных сооружений, и тогда же был укреплен нижний город. В результате разрушительных последствий землетрясения и пожара, город пришлось перестраивать. </a:t>
            </a:r>
            <a:r>
              <a:rPr lang="ru-RU" sz="1100" dirty="0" err="1" smtClean="0"/>
              <a:t>Внутрикрепостная</a:t>
            </a:r>
            <a:r>
              <a:rPr lang="ru-RU" sz="1100" dirty="0" smtClean="0"/>
              <a:t> территория включала 20 гектаров земли, поселения вне стен города занимали ещё 25 гектаров. Жители города продолжали жить на его территории до </a:t>
            </a:r>
            <a:r>
              <a:rPr lang="en-US" sz="1100" dirty="0" smtClean="0"/>
              <a:t>V</a:t>
            </a:r>
            <a:r>
              <a:rPr lang="ru-RU" sz="1100" dirty="0" smtClean="0"/>
              <a:t> века до нашей эры. К этому времени город окончательно растерял своё влияние и могущество.</a:t>
            </a:r>
          </a:p>
          <a:p>
            <a:pPr algn="just"/>
            <a:endParaRPr lang="ru-RU" sz="400" dirty="0" smtClean="0"/>
          </a:p>
          <a:p>
            <a:pPr algn="just"/>
            <a:r>
              <a:rPr lang="ru-RU" sz="1100" dirty="0" smtClean="0"/>
              <a:t>Первые раскопки этого памятника были предприняты археологом Г. </a:t>
            </a:r>
            <a:r>
              <a:rPr lang="ru-RU" sz="1100" dirty="0" err="1" smtClean="0"/>
              <a:t>Шлиманом</a:t>
            </a:r>
            <a:r>
              <a:rPr lang="ru-RU" sz="1100" dirty="0" smtClean="0"/>
              <a:t>  и одним из известнейших исследователей древней архитектуры В. </a:t>
            </a:r>
            <a:r>
              <a:rPr lang="ru-RU" sz="1100" dirty="0" err="1" smtClean="0"/>
              <a:t>Дёрпфельдом</a:t>
            </a:r>
            <a:r>
              <a:rPr lang="ru-RU" sz="1100" dirty="0" smtClean="0"/>
              <a:t> в 1884–1886 гг. Затем его исследовала экспедиция Немецкого археологического института, особенно интенсивные работы велись в 1926–1929 гг.</a:t>
            </a:r>
          </a:p>
        </p:txBody>
      </p:sp>
      <p:sp>
        <p:nvSpPr>
          <p:cNvPr id="3" name="TextBox 2"/>
          <p:cNvSpPr txBox="1"/>
          <p:nvPr/>
        </p:nvSpPr>
        <p:spPr>
          <a:xfrm>
            <a:off x="1331640" y="548680"/>
            <a:ext cx="6120680"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Археологические памятники Микен и </a:t>
            </a:r>
            <a:r>
              <a:rPr lang="ru-RU" sz="2000"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Тиринфа</a:t>
            </a:r>
            <a:endPar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1999</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TextBox 3">
            <a:hlinkClick r:id="rId3"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sp>
        <p:nvSpPr>
          <p:cNvPr id="5" name="TextBox 4"/>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pic>
        <p:nvPicPr>
          <p:cNvPr id="6" name="Рисунок 5" descr="шарик.png">
            <a:hlinkClick r:id="rId4"/>
          </p:cNvPr>
          <p:cNvPicPr>
            <a:picLocks noChangeAspect="1"/>
          </p:cNvPicPr>
          <p:nvPr/>
        </p:nvPicPr>
        <p:blipFill>
          <a:blip r:embed="rId5" cstate="print"/>
          <a:stretch>
            <a:fillRect/>
          </a:stretch>
        </p:blipFill>
        <p:spPr>
          <a:xfrm>
            <a:off x="107504" y="5013176"/>
            <a:ext cx="899592" cy="1001546"/>
          </a:xfrm>
          <a:prstGeom prst="rect">
            <a:avLst/>
          </a:prstGeom>
        </p:spPr>
      </p:pic>
      <p:sp>
        <p:nvSpPr>
          <p:cNvPr id="8" name="Прямоугольник 7"/>
          <p:cNvSpPr/>
          <p:nvPr/>
        </p:nvSpPr>
        <p:spPr>
          <a:xfrm>
            <a:off x="1331640" y="1556792"/>
            <a:ext cx="4968552" cy="1415772"/>
          </a:xfrm>
          <a:prstGeom prst="rect">
            <a:avLst/>
          </a:prstGeom>
        </p:spPr>
        <p:txBody>
          <a:bodyPr wrap="square">
            <a:spAutoFit/>
          </a:bodyPr>
          <a:lstStyle/>
          <a:p>
            <a:pPr algn="just"/>
            <a:r>
              <a:rPr lang="ru-RU" sz="1400" b="1" cap="all" dirty="0" err="1" smtClean="0"/>
              <a:t>Тиринф</a:t>
            </a:r>
            <a:r>
              <a:rPr lang="ru-RU" sz="1400" dirty="0" smtClean="0"/>
              <a:t> – </a:t>
            </a:r>
            <a:r>
              <a:rPr lang="ru-RU" sz="1200" dirty="0" smtClean="0"/>
              <a:t>древний город на северо-востоке Пелопоннеса, примерно в 1,5 км от </a:t>
            </a:r>
            <a:r>
              <a:rPr lang="ru-RU" sz="1200" dirty="0" err="1" smtClean="0"/>
              <a:t>Арголидского</a:t>
            </a:r>
            <a:r>
              <a:rPr lang="ru-RU" sz="1200" dirty="0" smtClean="0"/>
              <a:t> залива в его наиболее глубокой части, приблизительно на полпути между современными городами Аргос и </a:t>
            </a:r>
            <a:r>
              <a:rPr lang="ru-RU" sz="1200" dirty="0" err="1" smtClean="0"/>
              <a:t>Нафплион</a:t>
            </a:r>
            <a:r>
              <a:rPr lang="ru-RU" sz="1200" dirty="0" smtClean="0"/>
              <a:t>. </a:t>
            </a:r>
            <a:r>
              <a:rPr lang="ru-RU" sz="1200" dirty="0" err="1" smtClean="0"/>
              <a:t>Тиринф</a:t>
            </a:r>
            <a:r>
              <a:rPr lang="ru-RU" sz="1200" dirty="0" smtClean="0"/>
              <a:t> стоит на невысоком каменистом холме посреди долины, возможно, что в момент первичного заселения (в начале бронзового века, </a:t>
            </a:r>
            <a:r>
              <a:rPr lang="ru-RU" sz="1200" dirty="0" err="1" smtClean="0"/>
              <a:t>ок</a:t>
            </a:r>
            <a:r>
              <a:rPr lang="ru-RU" sz="1200" dirty="0" smtClean="0"/>
              <a:t>. 3000 лет до н.э.) этот холм был полуостровом или даже островом. </a:t>
            </a:r>
          </a:p>
        </p:txBody>
      </p:sp>
      <p:pic>
        <p:nvPicPr>
          <p:cNvPr id="9" name="Рисунок 8" descr="тир.jpg"/>
          <p:cNvPicPr>
            <a:picLocks noChangeAspect="1"/>
          </p:cNvPicPr>
          <p:nvPr/>
        </p:nvPicPr>
        <p:blipFill>
          <a:blip r:embed="rId6" cstate="print"/>
          <a:stretch>
            <a:fillRect/>
          </a:stretch>
        </p:blipFill>
        <p:spPr>
          <a:xfrm>
            <a:off x="6444208" y="1556793"/>
            <a:ext cx="2469654" cy="1644084"/>
          </a:xfrm>
          <a:prstGeom prst="rect">
            <a:avLst/>
          </a:prstGeom>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1640" y="548680"/>
            <a:ext cx="6120680"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Археологические памятники Микен и </a:t>
            </a:r>
            <a:r>
              <a:rPr lang="ru-RU" sz="2000"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Тиринфа</a:t>
            </a:r>
            <a:endPar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1999</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4" name="Рисунок 3" descr="тир2.jpg"/>
          <p:cNvPicPr>
            <a:picLocks noChangeAspect="1"/>
          </p:cNvPicPr>
          <p:nvPr/>
        </p:nvPicPr>
        <p:blipFill>
          <a:blip r:embed="rId3" cstate="print"/>
          <a:srcRect l="909" r="1858"/>
          <a:stretch>
            <a:fillRect/>
          </a:stretch>
        </p:blipFill>
        <p:spPr>
          <a:xfrm>
            <a:off x="1331640" y="1556792"/>
            <a:ext cx="7704856" cy="5301208"/>
          </a:xfrm>
          <a:prstGeom prst="rect">
            <a:avLst/>
          </a:prstGeom>
        </p:spPr>
      </p:pic>
      <p:sp>
        <p:nvSpPr>
          <p:cNvPr id="5" name="TextBox 4"/>
          <p:cNvSpPr txBox="1"/>
          <p:nvPr/>
        </p:nvSpPr>
        <p:spPr>
          <a:xfrm>
            <a:off x="1691680" y="1628800"/>
            <a:ext cx="3024336" cy="276999"/>
          </a:xfrm>
          <a:prstGeom prst="rect">
            <a:avLst/>
          </a:prstGeom>
          <a:noFill/>
        </p:spPr>
        <p:txBody>
          <a:bodyPr wrap="square" rtlCol="0">
            <a:spAutoFit/>
          </a:bodyPr>
          <a:lstStyle/>
          <a:p>
            <a:r>
              <a:rPr lang="ru-RU" sz="1200" dirty="0" smtClean="0"/>
              <a:t>Циклопическая кладка </a:t>
            </a:r>
            <a:r>
              <a:rPr lang="ru-RU" sz="1200" dirty="0" err="1" smtClean="0"/>
              <a:t>Тиринфа</a:t>
            </a:r>
            <a:endParaRPr lang="ru-RU" sz="1200" dirty="0"/>
          </a:p>
        </p:txBody>
      </p:sp>
      <p:pic>
        <p:nvPicPr>
          <p:cNvPr id="6" name="Рисунок 5" descr="тиир3.jpg"/>
          <p:cNvPicPr>
            <a:picLocks noChangeAspect="1"/>
          </p:cNvPicPr>
          <p:nvPr/>
        </p:nvPicPr>
        <p:blipFill>
          <a:blip r:embed="rId4" cstate="print"/>
          <a:srcRect l="913" t="1535" b="6380"/>
          <a:stretch>
            <a:fillRect/>
          </a:stretch>
        </p:blipFill>
        <p:spPr>
          <a:xfrm>
            <a:off x="1331640" y="1412776"/>
            <a:ext cx="7812360" cy="5445224"/>
          </a:xfrm>
          <a:prstGeom prst="rect">
            <a:avLst/>
          </a:prstGeom>
        </p:spPr>
      </p:pic>
      <p:pic>
        <p:nvPicPr>
          <p:cNvPr id="7" name="Рисунок 6" descr="мик3.jpg"/>
          <p:cNvPicPr>
            <a:picLocks noChangeAspect="1"/>
          </p:cNvPicPr>
          <p:nvPr/>
        </p:nvPicPr>
        <p:blipFill>
          <a:blip r:embed="rId5" cstate="print"/>
          <a:srcRect l="1786" r="1346"/>
          <a:stretch>
            <a:fillRect/>
          </a:stretch>
        </p:blipFill>
        <p:spPr>
          <a:xfrm>
            <a:off x="1331640" y="1478714"/>
            <a:ext cx="7812360" cy="5379286"/>
          </a:xfrm>
          <a:prstGeom prst="rect">
            <a:avLst/>
          </a:prstGeom>
        </p:spPr>
      </p:pic>
      <p:sp>
        <p:nvSpPr>
          <p:cNvPr id="8" name="TextBox 7"/>
          <p:cNvSpPr txBox="1"/>
          <p:nvPr/>
        </p:nvSpPr>
        <p:spPr>
          <a:xfrm>
            <a:off x="3851920" y="1628800"/>
            <a:ext cx="2160240" cy="276999"/>
          </a:xfrm>
          <a:prstGeom prst="rect">
            <a:avLst/>
          </a:prstGeom>
          <a:noFill/>
        </p:spPr>
        <p:txBody>
          <a:bodyPr wrap="square" rtlCol="0">
            <a:spAutoFit/>
          </a:bodyPr>
          <a:lstStyle/>
          <a:p>
            <a:r>
              <a:rPr lang="ru-RU" sz="1200" dirty="0" smtClean="0"/>
              <a:t>Львиные ворота в Микенах</a:t>
            </a:r>
            <a:endParaRPr lang="ru-RU" sz="1200" dirty="0"/>
          </a:p>
        </p:txBody>
      </p:sp>
      <p:pic>
        <p:nvPicPr>
          <p:cNvPr id="9" name="Рисунок 8" descr="тир3.jpg"/>
          <p:cNvPicPr>
            <a:picLocks noChangeAspect="1"/>
          </p:cNvPicPr>
          <p:nvPr/>
        </p:nvPicPr>
        <p:blipFill>
          <a:blip r:embed="rId6" cstate="print"/>
          <a:srcRect t="1856" b="6439"/>
          <a:stretch>
            <a:fillRect/>
          </a:stretch>
        </p:blipFill>
        <p:spPr>
          <a:xfrm>
            <a:off x="1331640" y="1484784"/>
            <a:ext cx="7812360" cy="5373216"/>
          </a:xfrm>
          <a:prstGeom prst="rect">
            <a:avLst/>
          </a:prstGeom>
        </p:spPr>
      </p:pic>
      <p:pic>
        <p:nvPicPr>
          <p:cNvPr id="12" name="Рисунок 11" descr="аг2.jpg"/>
          <p:cNvPicPr>
            <a:picLocks noChangeAspect="1"/>
          </p:cNvPicPr>
          <p:nvPr/>
        </p:nvPicPr>
        <p:blipFill>
          <a:blip r:embed="rId7" cstate="print"/>
          <a:srcRect t="1897" r="3989"/>
          <a:stretch>
            <a:fillRect/>
          </a:stretch>
        </p:blipFill>
        <p:spPr>
          <a:xfrm>
            <a:off x="1331640" y="1413880"/>
            <a:ext cx="7812360" cy="5444120"/>
          </a:xfrm>
          <a:prstGeom prst="rect">
            <a:avLst/>
          </a:prstGeom>
        </p:spPr>
      </p:pic>
      <p:sp>
        <p:nvSpPr>
          <p:cNvPr id="13" name="TextBox 12"/>
          <p:cNvSpPr txBox="1"/>
          <p:nvPr/>
        </p:nvSpPr>
        <p:spPr>
          <a:xfrm>
            <a:off x="1475656" y="5445224"/>
            <a:ext cx="2232248" cy="1015663"/>
          </a:xfrm>
          <a:prstGeom prst="rect">
            <a:avLst/>
          </a:prstGeom>
          <a:noFill/>
        </p:spPr>
        <p:txBody>
          <a:bodyPr wrap="square" rtlCol="0">
            <a:spAutoFit/>
          </a:bodyPr>
          <a:lstStyle/>
          <a:p>
            <a:r>
              <a:rPr lang="ru-RU" sz="1200" dirty="0" smtClean="0">
                <a:solidFill>
                  <a:schemeClr val="bg1"/>
                </a:solidFill>
              </a:rPr>
              <a:t>«Маска Агамемнона» — золотая погребальная маска середины второго тысячелетия до нашей эры, найденная в Микенах</a:t>
            </a:r>
            <a:endParaRPr lang="ru-RU" sz="1200" dirty="0">
              <a:solidFill>
                <a:schemeClr val="bg1"/>
              </a:solidFill>
            </a:endParaRPr>
          </a:p>
        </p:txBody>
      </p:sp>
      <p:sp>
        <p:nvSpPr>
          <p:cNvPr id="14" name="TextBox 13">
            <a:hlinkClick r:id="rId8"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403648" y="2132856"/>
          <a:ext cx="7416824" cy="3611880"/>
        </p:xfrm>
        <a:graphic>
          <a:graphicData uri="http://schemas.openxmlformats.org/drawingml/2006/table">
            <a:tbl>
              <a:tblPr firstRow="1" bandRow="1">
                <a:tableStyleId>{2D5ABB26-0587-4C30-8999-92F81FD0307C}</a:tableStyleId>
              </a:tblPr>
              <a:tblGrid>
                <a:gridCol w="3708412"/>
                <a:gridCol w="3708412"/>
              </a:tblGrid>
              <a:tr h="370840">
                <a:tc>
                  <a:txBody>
                    <a:bodyPr/>
                    <a:lstStyle/>
                    <a:p>
                      <a:pPr>
                        <a:lnSpc>
                          <a:spcPct val="150000"/>
                        </a:lnSpc>
                        <a:buFontTx/>
                        <a:buBlip>
                          <a:blip r:embed="rId3"/>
                        </a:buBlip>
                      </a:pPr>
                      <a:r>
                        <a:rPr lang="ru-RU" sz="1400" dirty="0" smtClean="0">
                          <a:hlinkClick r:id="rId4" action="ppaction://hlinksldjump"/>
                        </a:rPr>
                        <a:t>Храм Аполлона Эпикурейского в </a:t>
                      </a:r>
                      <a:r>
                        <a:rPr lang="ru-RU" sz="1400" dirty="0" err="1" smtClean="0">
                          <a:hlinkClick r:id="rId4" action="ppaction://hlinksldjump"/>
                        </a:rPr>
                        <a:t>Бассах</a:t>
                      </a:r>
                      <a:endParaRPr lang="ru-RU" sz="1400" dirty="0" smtClean="0"/>
                    </a:p>
                    <a:p>
                      <a:pPr>
                        <a:lnSpc>
                          <a:spcPct val="150000"/>
                        </a:lnSpc>
                        <a:buFontTx/>
                        <a:buBlip>
                          <a:blip r:embed="rId3"/>
                        </a:buBlip>
                      </a:pPr>
                      <a:r>
                        <a:rPr lang="ru-RU" sz="1400" dirty="0" smtClean="0">
                          <a:hlinkClick r:id="rId5" action="ppaction://hlinksldjump"/>
                        </a:rPr>
                        <a:t>Археологические памятники Дельф</a:t>
                      </a:r>
                      <a:endParaRPr lang="ru-RU" sz="1400" dirty="0" smtClean="0"/>
                    </a:p>
                    <a:p>
                      <a:pPr>
                        <a:lnSpc>
                          <a:spcPct val="150000"/>
                        </a:lnSpc>
                        <a:buFontTx/>
                        <a:buBlip>
                          <a:blip r:embed="rId3"/>
                        </a:buBlip>
                      </a:pPr>
                      <a:r>
                        <a:rPr lang="ru-RU" sz="1400" dirty="0" smtClean="0">
                          <a:hlinkClick r:id="rId6" action="ppaction://hlinksldjump"/>
                        </a:rPr>
                        <a:t>Афинский Акрополь</a:t>
                      </a:r>
                      <a:endParaRPr lang="ru-RU" sz="1400" dirty="0" smtClean="0"/>
                    </a:p>
                    <a:p>
                      <a:pPr>
                        <a:lnSpc>
                          <a:spcPct val="150000"/>
                        </a:lnSpc>
                        <a:buFontTx/>
                        <a:buBlip>
                          <a:blip r:embed="rId3"/>
                        </a:buBlip>
                      </a:pPr>
                      <a:r>
                        <a:rPr lang="ru-RU" sz="1400" dirty="0" smtClean="0">
                          <a:hlinkClick r:id="rId7" action="ppaction://hlinksldjump"/>
                        </a:rPr>
                        <a:t>Археологические памятники </a:t>
                      </a:r>
                      <a:r>
                        <a:rPr lang="ru-RU" sz="1400" dirty="0" err="1" smtClean="0">
                          <a:hlinkClick r:id="rId7" action="ppaction://hlinksldjump"/>
                        </a:rPr>
                        <a:t>Эпидавра</a:t>
                      </a:r>
                      <a:endParaRPr lang="ru-RU" sz="1400" dirty="0" smtClean="0"/>
                    </a:p>
                    <a:p>
                      <a:pPr>
                        <a:lnSpc>
                          <a:spcPct val="150000"/>
                        </a:lnSpc>
                        <a:buFontTx/>
                        <a:buBlip>
                          <a:blip r:embed="rId3"/>
                        </a:buBlip>
                      </a:pPr>
                      <a:r>
                        <a:rPr lang="ru-RU" sz="1400" dirty="0" smtClean="0">
                          <a:hlinkClick r:id="rId8" action="ppaction://hlinksldjump"/>
                        </a:rPr>
                        <a:t>Духовный центр православия Гора Афон</a:t>
                      </a:r>
                      <a:endParaRPr lang="ru-RU" sz="1400" dirty="0" smtClean="0"/>
                    </a:p>
                    <a:p>
                      <a:pPr>
                        <a:lnSpc>
                          <a:spcPct val="150000"/>
                        </a:lnSpc>
                        <a:buFontTx/>
                        <a:buBlip>
                          <a:blip r:embed="rId3"/>
                        </a:buBlip>
                      </a:pPr>
                      <a:r>
                        <a:rPr lang="ru-RU" sz="1400" dirty="0" smtClean="0">
                          <a:hlinkClick r:id="rId9" action="ppaction://hlinksldjump"/>
                        </a:rPr>
                        <a:t>Монастыри Метеоры</a:t>
                      </a:r>
                      <a:endParaRPr lang="ru-RU" sz="1400" dirty="0" smtClean="0"/>
                    </a:p>
                    <a:p>
                      <a:pPr>
                        <a:lnSpc>
                          <a:spcPct val="150000"/>
                        </a:lnSpc>
                        <a:buFontTx/>
                        <a:buBlip>
                          <a:blip r:embed="rId3"/>
                        </a:buBlip>
                      </a:pPr>
                      <a:r>
                        <a:rPr lang="ru-RU" sz="1400" dirty="0" err="1" smtClean="0">
                          <a:hlinkClick r:id="rId10" action="ppaction://hlinksldjump"/>
                        </a:rPr>
                        <a:t>Раннехристианские</a:t>
                      </a:r>
                      <a:r>
                        <a:rPr lang="ru-RU" sz="1400" dirty="0" smtClean="0">
                          <a:hlinkClick r:id="rId10" action="ppaction://hlinksldjump"/>
                        </a:rPr>
                        <a:t> и византийские памятники в городе Салоники</a:t>
                      </a:r>
                      <a:endParaRPr lang="ru-RU" sz="1400" dirty="0" smtClean="0"/>
                    </a:p>
                    <a:p>
                      <a:pPr>
                        <a:lnSpc>
                          <a:spcPct val="150000"/>
                        </a:lnSpc>
                        <a:buFontTx/>
                        <a:buBlip>
                          <a:blip r:embed="rId3"/>
                        </a:buBlip>
                      </a:pPr>
                      <a:r>
                        <a:rPr lang="ru-RU" sz="1400" dirty="0" smtClean="0">
                          <a:hlinkClick r:id="rId11" action="ppaction://hlinksldjump"/>
                        </a:rPr>
                        <a:t>Средневековый город в Родосе</a:t>
                      </a:r>
                      <a:endParaRPr lang="ru-RU" sz="1400" dirty="0" smtClean="0"/>
                    </a:p>
                    <a:p>
                      <a:pPr>
                        <a:lnSpc>
                          <a:spcPct val="150000"/>
                        </a:lnSpc>
                        <a:buFontTx/>
                        <a:buBlip>
                          <a:blip r:embed="rId3"/>
                        </a:buBlip>
                      </a:pPr>
                      <a:r>
                        <a:rPr lang="ru-RU" sz="1400" dirty="0" smtClean="0">
                          <a:hlinkClick r:id="rId12" action="ppaction://hlinksldjump"/>
                        </a:rPr>
                        <a:t>Археологические памятники Олимпии</a:t>
                      </a:r>
                      <a:endParaRPr lang="ru-RU" sz="1400" dirty="0" smtClean="0"/>
                    </a:p>
                    <a:p>
                      <a:pPr marL="0" marR="0" indent="0" algn="l" defTabSz="914400" rtl="0" eaLnBrk="1" fontAlgn="auto" latinLnBrk="0" hangingPunct="1">
                        <a:lnSpc>
                          <a:spcPct val="150000"/>
                        </a:lnSpc>
                        <a:spcBef>
                          <a:spcPts val="0"/>
                        </a:spcBef>
                        <a:spcAft>
                          <a:spcPts val="0"/>
                        </a:spcAft>
                        <a:buClrTx/>
                        <a:buSzTx/>
                        <a:buFontTx/>
                        <a:buBlip>
                          <a:blip r:embed="rId3"/>
                        </a:buBlip>
                        <a:tabLst/>
                        <a:defRPr/>
                      </a:pPr>
                      <a:r>
                        <a:rPr lang="ru-RU" sz="1400" dirty="0" smtClean="0">
                          <a:hlinkClick r:id="rId13" action="ppaction://hlinksldjump"/>
                        </a:rPr>
                        <a:t>Древний город </a:t>
                      </a:r>
                      <a:r>
                        <a:rPr lang="ru-RU" sz="1400" dirty="0" err="1" smtClean="0">
                          <a:hlinkClick r:id="rId13" action="ppaction://hlinksldjump"/>
                        </a:rPr>
                        <a:t>Мистра</a:t>
                      </a:r>
                      <a:endParaRPr lang="ru-RU" sz="1400" dirty="0" smtClean="0"/>
                    </a:p>
                  </a:txBody>
                  <a:tcPr/>
                </a:tc>
                <a:tc>
                  <a:txBody>
                    <a:bodyPr/>
                    <a:lstStyle/>
                    <a:p>
                      <a:pPr>
                        <a:lnSpc>
                          <a:spcPct val="150000"/>
                        </a:lnSpc>
                        <a:buFontTx/>
                        <a:buBlip>
                          <a:blip r:embed="rId3"/>
                        </a:buBlip>
                      </a:pPr>
                      <a:r>
                        <a:rPr lang="ru-RU" sz="1400" dirty="0" smtClean="0">
                          <a:hlinkClick r:id="rId14" action="ppaction://hlinksldjump"/>
                        </a:rPr>
                        <a:t>Монастыри </a:t>
                      </a:r>
                      <a:r>
                        <a:rPr lang="ru-RU" sz="1400" dirty="0" err="1" smtClean="0">
                          <a:hlinkClick r:id="rId14" action="ppaction://hlinksldjump"/>
                        </a:rPr>
                        <a:t>Дафни</a:t>
                      </a:r>
                      <a:r>
                        <a:rPr lang="ru-RU" sz="1400" dirty="0" smtClean="0">
                          <a:hlinkClick r:id="rId14" action="ppaction://hlinksldjump"/>
                        </a:rPr>
                        <a:t>, </a:t>
                      </a:r>
                      <a:r>
                        <a:rPr lang="ru-RU" sz="1400" dirty="0" err="1" smtClean="0">
                          <a:hlinkClick r:id="rId14" action="ppaction://hlinksldjump"/>
                        </a:rPr>
                        <a:t>Оссиос-Лукас</a:t>
                      </a:r>
                      <a:r>
                        <a:rPr lang="ru-RU" sz="1400" dirty="0" smtClean="0">
                          <a:hlinkClick r:id="rId14" action="ppaction://hlinksldjump"/>
                        </a:rPr>
                        <a:t> и </a:t>
                      </a:r>
                      <a:r>
                        <a:rPr lang="ru-RU" sz="1400" dirty="0" err="1" smtClean="0">
                          <a:hlinkClick r:id="rId14" action="ppaction://hlinksldjump"/>
                        </a:rPr>
                        <a:t>Неа-Мони</a:t>
                      </a:r>
                      <a:endParaRPr lang="ru-RU" sz="1400" dirty="0" smtClean="0"/>
                    </a:p>
                    <a:p>
                      <a:pPr>
                        <a:lnSpc>
                          <a:spcPct val="150000"/>
                        </a:lnSpc>
                        <a:buFontTx/>
                        <a:buBlip>
                          <a:blip r:embed="rId3"/>
                        </a:buBlip>
                      </a:pPr>
                      <a:r>
                        <a:rPr lang="ru-RU" sz="1400" dirty="0" smtClean="0">
                          <a:hlinkClick r:id="rId15" action="ppaction://hlinksldjump"/>
                        </a:rPr>
                        <a:t>Остров Делос</a:t>
                      </a:r>
                      <a:endParaRPr lang="ru-RU" sz="1400" dirty="0" smtClean="0"/>
                    </a:p>
                    <a:p>
                      <a:pPr>
                        <a:lnSpc>
                          <a:spcPct val="150000"/>
                        </a:lnSpc>
                        <a:buFontTx/>
                        <a:buBlip>
                          <a:blip r:embed="rId3"/>
                        </a:buBlip>
                      </a:pPr>
                      <a:r>
                        <a:rPr lang="ru-RU" sz="1400" dirty="0" err="1" smtClean="0">
                          <a:hlinkClick r:id="rId16" action="ppaction://hlinksldjump"/>
                        </a:rPr>
                        <a:t>Пифагорея</a:t>
                      </a:r>
                      <a:r>
                        <a:rPr lang="ru-RU" sz="1400" dirty="0" smtClean="0">
                          <a:hlinkClick r:id="rId16" action="ppaction://hlinksldjump"/>
                        </a:rPr>
                        <a:t> и храм Геры на острове </a:t>
                      </a:r>
                      <a:r>
                        <a:rPr lang="ru-RU" sz="1400" dirty="0" err="1" smtClean="0">
                          <a:hlinkClick r:id="rId16" action="ppaction://hlinksldjump"/>
                        </a:rPr>
                        <a:t>Самос</a:t>
                      </a:r>
                      <a:endParaRPr lang="ru-RU" sz="1400" dirty="0" smtClean="0"/>
                    </a:p>
                    <a:p>
                      <a:pPr>
                        <a:lnSpc>
                          <a:spcPct val="150000"/>
                        </a:lnSpc>
                        <a:buFontTx/>
                        <a:buBlip>
                          <a:blip r:embed="rId3"/>
                        </a:buBlip>
                      </a:pPr>
                      <a:r>
                        <a:rPr lang="ru-RU" sz="1400" dirty="0" smtClean="0">
                          <a:hlinkClick r:id="rId17" action="ppaction://hlinksldjump"/>
                        </a:rPr>
                        <a:t>Археологические памятники </a:t>
                      </a:r>
                      <a:r>
                        <a:rPr lang="ru-RU" sz="1400" dirty="0" err="1" smtClean="0">
                          <a:hlinkClick r:id="rId17" action="ppaction://hlinksldjump"/>
                        </a:rPr>
                        <a:t>Вергины</a:t>
                      </a:r>
                      <a:endParaRPr lang="ru-RU" sz="1400" dirty="0" smtClean="0"/>
                    </a:p>
                    <a:p>
                      <a:pPr>
                        <a:lnSpc>
                          <a:spcPct val="150000"/>
                        </a:lnSpc>
                        <a:buFontTx/>
                        <a:buBlip>
                          <a:blip r:embed="rId3"/>
                        </a:buBlip>
                      </a:pPr>
                      <a:r>
                        <a:rPr lang="ru-RU" sz="1400" dirty="0" smtClean="0">
                          <a:hlinkClick r:id="rId18" action="ppaction://hlinksldjump"/>
                        </a:rPr>
                        <a:t>Археологические памятники Микен и </a:t>
                      </a:r>
                      <a:r>
                        <a:rPr lang="ru-RU" sz="1400" dirty="0" err="1" smtClean="0">
                          <a:hlinkClick r:id="rId18" action="ppaction://hlinksldjump"/>
                        </a:rPr>
                        <a:t>Тиринфа</a:t>
                      </a:r>
                      <a:endParaRPr lang="ru-RU" sz="1400" dirty="0" smtClean="0"/>
                    </a:p>
                    <a:p>
                      <a:pPr>
                        <a:lnSpc>
                          <a:spcPct val="150000"/>
                        </a:lnSpc>
                        <a:buFontTx/>
                        <a:buBlip>
                          <a:blip r:embed="rId3"/>
                        </a:buBlip>
                      </a:pPr>
                      <a:r>
                        <a:rPr lang="ru-RU" sz="1400" dirty="0" smtClean="0">
                          <a:hlinkClick r:id="rId19" action="ppaction://hlinksldjump"/>
                        </a:rPr>
                        <a:t>Исторический центр (Хора) с монастырем Иоанна Богослова и пещерой Апокалипсиса на острове </a:t>
                      </a:r>
                      <a:r>
                        <a:rPr lang="ru-RU" sz="1400" dirty="0" err="1" smtClean="0">
                          <a:hlinkClick r:id="rId19" action="ppaction://hlinksldjump"/>
                        </a:rPr>
                        <a:t>Патмос</a:t>
                      </a:r>
                      <a:endParaRPr lang="ru-RU" sz="1400" dirty="0" smtClean="0"/>
                    </a:p>
                    <a:p>
                      <a:pPr>
                        <a:lnSpc>
                          <a:spcPct val="150000"/>
                        </a:lnSpc>
                        <a:buFontTx/>
                        <a:buBlip>
                          <a:blip r:embed="rId3"/>
                        </a:buBlip>
                      </a:pPr>
                      <a:r>
                        <a:rPr lang="ru-RU" sz="1400" dirty="0" smtClean="0">
                          <a:hlinkClick r:id="rId20" action="ppaction://hlinksldjump"/>
                        </a:rPr>
                        <a:t>Древний город Корфу</a:t>
                      </a:r>
                      <a:endParaRPr lang="ru-RU" sz="1400" dirty="0" smtClean="0"/>
                    </a:p>
                  </a:txBody>
                  <a:tcPr/>
                </a:tc>
              </a:tr>
            </a:tbl>
          </a:graphicData>
        </a:graphic>
      </p:graphicFrame>
      <p:sp>
        <p:nvSpPr>
          <p:cNvPr id="5" name="TextBox 4"/>
          <p:cNvSpPr txBox="1"/>
          <p:nvPr/>
        </p:nvSpPr>
        <p:spPr>
          <a:xfrm>
            <a:off x="1331640" y="548680"/>
            <a:ext cx="5904656" cy="707886"/>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ОБЪЕКТЫ ВСЕМИРНОГО НАСЛЕДИЯ ЮНЕСКО</a:t>
            </a:r>
          </a:p>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 ГРЕЦИИ</a:t>
            </a: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332656"/>
            <a:ext cx="6120680" cy="1107996"/>
          </a:xfrm>
          <a:prstGeom prst="rect">
            <a:avLst/>
          </a:prstGeom>
          <a:noFill/>
        </p:spPr>
        <p:txBody>
          <a:bodyPr wrap="square" rtlCol="0">
            <a:spAutoFit/>
          </a:bodyPr>
          <a:lstStyle/>
          <a:p>
            <a:pPr algn="ctr"/>
            <a:r>
              <a:rPr lang="ru-RU"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Исторический центр (Хора) с монастырем</a:t>
            </a:r>
          </a:p>
          <a:p>
            <a:pPr algn="ctr"/>
            <a:r>
              <a:rPr lang="ru-RU"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Иоанна Богослова и пещерой Апокалипсиса</a:t>
            </a:r>
          </a:p>
          <a:p>
            <a:pPr algn="ctr"/>
            <a:r>
              <a:rPr lang="ru-RU"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на острове </a:t>
            </a:r>
            <a:r>
              <a:rPr lang="ru-RU"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Патмос</a:t>
            </a:r>
            <a:endParaRPr lang="ru-RU"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1999</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TextBox 2"/>
          <p:cNvSpPr txBox="1"/>
          <p:nvPr/>
        </p:nvSpPr>
        <p:spPr>
          <a:xfrm>
            <a:off x="1403648" y="2852936"/>
            <a:ext cx="7416824" cy="3662541"/>
          </a:xfrm>
          <a:prstGeom prst="rect">
            <a:avLst/>
          </a:prstGeom>
          <a:noFill/>
        </p:spPr>
        <p:txBody>
          <a:bodyPr wrap="square" rtlCol="0">
            <a:spAutoFit/>
          </a:bodyPr>
          <a:lstStyle/>
          <a:p>
            <a:pPr algn="just"/>
            <a:r>
              <a:rPr lang="ru-RU" sz="1100" dirty="0" smtClean="0"/>
              <a:t>Остров известен тем, что здесь Св. Иоанн Богослов создал две из величайших христианских книг — Евангелие и Апокалипсис.  </a:t>
            </a:r>
            <a:r>
              <a:rPr lang="ru-RU" sz="1200" b="1" cap="all" dirty="0" smtClean="0">
                <a:hlinkClick r:id="rId3"/>
              </a:rPr>
              <a:t>Монастырь </a:t>
            </a:r>
            <a:r>
              <a:rPr lang="ru-RU" sz="1100" b="1" cap="all" dirty="0" smtClean="0">
                <a:hlinkClick r:id="rId3"/>
              </a:rPr>
              <a:t>Иоанна Богослова</a:t>
            </a:r>
            <a:r>
              <a:rPr lang="ru-RU" sz="1100" b="1" cap="all" dirty="0" smtClean="0"/>
              <a:t>  </a:t>
            </a:r>
            <a:r>
              <a:rPr lang="ru-RU" sz="1100" dirty="0" smtClean="0"/>
              <a:t>был основан в конце Х в. и вместе с   </a:t>
            </a:r>
            <a:r>
              <a:rPr lang="ru-RU" sz="1200" b="1" cap="all" dirty="0" smtClean="0">
                <a:hlinkClick r:id="rId4"/>
              </a:rPr>
              <a:t>пещерой Апокалипсиса</a:t>
            </a:r>
            <a:r>
              <a:rPr lang="ru-RU" sz="1200" b="1" cap="all" dirty="0" smtClean="0"/>
              <a:t> </a:t>
            </a:r>
            <a:r>
              <a:rPr lang="ru-RU" sz="1100" dirty="0" smtClean="0"/>
              <a:t>с того времени является местом паломничества и греческого православного образования. Прекрасный монастырский комплекс доминирует на острове, с ним также связано старое поселение Хора с церковными и гражданскими зданиями. В монастыре находится богатое собрание рукописей, описание которого было издано Иоанном </a:t>
            </a:r>
            <a:r>
              <a:rPr lang="ru-RU" sz="1100" dirty="0" err="1" smtClean="0"/>
              <a:t>Саккелионом</a:t>
            </a:r>
            <a:r>
              <a:rPr lang="ru-RU" sz="1100" dirty="0" smtClean="0"/>
              <a:t> в Афинах.</a:t>
            </a:r>
          </a:p>
          <a:p>
            <a:pPr algn="just"/>
            <a:endParaRPr lang="ru-RU" sz="500" dirty="0" smtClean="0"/>
          </a:p>
          <a:p>
            <a:pPr algn="just"/>
            <a:r>
              <a:rPr lang="ru-RU" sz="1100" dirty="0" smtClean="0"/>
              <a:t>Остров </a:t>
            </a:r>
            <a:r>
              <a:rPr lang="ru-RU" sz="1100" dirty="0" err="1" smtClean="0"/>
              <a:t>Патмос</a:t>
            </a:r>
            <a:r>
              <a:rPr lang="ru-RU" sz="1100" dirty="0" smtClean="0"/>
              <a:t> колонизировали вначале дорийцы, а за ними греки-ионийцы. Когда остров был захвачен Римской империей, он, подобно другим островам Эгейского моря, стал местом ссылки политических заключенных. Среди них был евангелист Святой Иоанн Теолог (известный как Иоанн Богослов), которого привезли на остров в 95 г. н.э. в эпоху правления императора </a:t>
            </a:r>
            <a:r>
              <a:rPr lang="ru-RU" sz="1100" dirty="0" err="1" smtClean="0"/>
              <a:t>Домициана</a:t>
            </a:r>
            <a:r>
              <a:rPr lang="ru-RU" sz="1100" dirty="0" smtClean="0"/>
              <a:t>. Также как и многие из островов Эгейского моря </a:t>
            </a:r>
            <a:r>
              <a:rPr lang="ru-RU" sz="1100" dirty="0" err="1" smtClean="0"/>
              <a:t>Патмос</a:t>
            </a:r>
            <a:r>
              <a:rPr lang="ru-RU" sz="1100" dirty="0" smtClean="0"/>
              <a:t> подвергался набегам </a:t>
            </a:r>
            <a:r>
              <a:rPr lang="ru-RU" sz="1100" dirty="0" err="1" smtClean="0"/>
              <a:t>сарацинов</a:t>
            </a:r>
            <a:r>
              <a:rPr lang="ru-RU" sz="1100" dirty="0" smtClean="0"/>
              <a:t> в </a:t>
            </a:r>
            <a:r>
              <a:rPr lang="en-US" sz="1100" dirty="0" smtClean="0"/>
              <a:t>VII</a:t>
            </a:r>
            <a:r>
              <a:rPr lang="ru-RU" sz="1100" dirty="0" smtClean="0"/>
              <a:t> веке н.э., после чего на протяжении последующих двух веков был практически необитаем.</a:t>
            </a:r>
          </a:p>
          <a:p>
            <a:pPr algn="just"/>
            <a:r>
              <a:rPr lang="ru-RU" sz="1100" dirty="0" smtClean="0"/>
              <a:t>В 1208 году остров был захвачен венецианцами. Примерно в то же время было основано старейшее из поселений на </a:t>
            </a:r>
            <a:r>
              <a:rPr lang="ru-RU" sz="1100" dirty="0" err="1" smtClean="0"/>
              <a:t>Патмосе</a:t>
            </a:r>
            <a:r>
              <a:rPr lang="ru-RU" sz="1100" dirty="0" smtClean="0"/>
              <a:t> – Хора. В начале </a:t>
            </a:r>
            <a:r>
              <a:rPr lang="en-US" sz="1100" dirty="0" smtClean="0"/>
              <a:t>XVI</a:t>
            </a:r>
            <a:r>
              <a:rPr lang="ru-RU" sz="1100" dirty="0" smtClean="0"/>
              <a:t> века </a:t>
            </a:r>
            <a:r>
              <a:rPr lang="ru-RU" sz="1100" dirty="0" err="1" smtClean="0"/>
              <a:t>Патмос</a:t>
            </a:r>
            <a:r>
              <a:rPr lang="ru-RU" sz="1100" dirty="0" smtClean="0"/>
              <a:t> был оккупирован турками. Как это ни парадоксально, но именно тогда начался период процветания для жителей острова, которые в обмен на подчинение получили ряд налоговых льгот. Население Хоры воспользовалось этим, чтобы благополучно заниматься мореплаванием и торговлей, о чём свидетельствуют красивые дома, построенные  богатыми купцами в конце </a:t>
            </a:r>
            <a:r>
              <a:rPr lang="en-US" sz="1100" dirty="0" smtClean="0"/>
              <a:t>XVI</a:t>
            </a:r>
            <a:r>
              <a:rPr lang="ru-RU" sz="1100" dirty="0" smtClean="0"/>
              <a:t> века - начале </a:t>
            </a:r>
            <a:r>
              <a:rPr lang="en-US" sz="1100" dirty="0" smtClean="0"/>
              <a:t>XVII </a:t>
            </a:r>
            <a:r>
              <a:rPr lang="ru-RU" sz="1100" dirty="0" smtClean="0"/>
              <a:t>века, часть из которых уцелела до наших дней.  Процветание острова закончилось, когда в 1659 году он был разграблен венецианцами под предводительством </a:t>
            </a:r>
            <a:r>
              <a:rPr lang="ru-RU" sz="1100" dirty="0" err="1" smtClean="0"/>
              <a:t>Франческо</a:t>
            </a:r>
            <a:r>
              <a:rPr lang="ru-RU" sz="1100" dirty="0" smtClean="0"/>
              <a:t> </a:t>
            </a:r>
            <a:r>
              <a:rPr lang="ru-RU" sz="1100" dirty="0" err="1" smtClean="0"/>
              <a:t>Моросини</a:t>
            </a:r>
            <a:r>
              <a:rPr lang="ru-RU" sz="1100" dirty="0" smtClean="0"/>
              <a:t>,</a:t>
            </a:r>
            <a:r>
              <a:rPr lang="en-US" sz="1100" dirty="0" smtClean="0"/>
              <a:t> </a:t>
            </a:r>
            <a:r>
              <a:rPr lang="ru-RU" sz="1100" dirty="0" smtClean="0"/>
              <a:t>но уже в конце </a:t>
            </a:r>
            <a:r>
              <a:rPr lang="en-US" sz="1100" dirty="0" smtClean="0"/>
              <a:t>XVIII</a:t>
            </a:r>
            <a:r>
              <a:rPr lang="ru-RU" sz="1100" dirty="0" smtClean="0"/>
              <a:t> века и на протяжении </a:t>
            </a:r>
            <a:r>
              <a:rPr lang="en-US" sz="1100" dirty="0" smtClean="0"/>
              <a:t>XIX</a:t>
            </a:r>
            <a:r>
              <a:rPr lang="ru-RU" sz="1100" dirty="0" smtClean="0"/>
              <a:t> века </a:t>
            </a:r>
            <a:r>
              <a:rPr lang="ru-RU" sz="1100" dirty="0" err="1" smtClean="0"/>
              <a:t>Патмос</a:t>
            </a:r>
            <a:r>
              <a:rPr lang="ru-RU" sz="1100" dirty="0" smtClean="0"/>
              <a:t> вновь стал главным торговым центром Греции.</a:t>
            </a:r>
          </a:p>
          <a:p>
            <a:pPr algn="just"/>
            <a:endParaRPr lang="ru-RU" sz="300" dirty="0" smtClean="0"/>
          </a:p>
          <a:p>
            <a:pPr algn="just"/>
            <a:r>
              <a:rPr lang="ru-RU" sz="1100" dirty="0" smtClean="0"/>
              <a:t>Каждый год, в конце августа, на острове проходит Международный фестиваль церковной музыки. </a:t>
            </a:r>
            <a:endParaRPr lang="ru-RU" sz="1100" dirty="0"/>
          </a:p>
        </p:txBody>
      </p:sp>
      <p:sp>
        <p:nvSpPr>
          <p:cNvPr id="4" name="TextBox 3"/>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pic>
        <p:nvPicPr>
          <p:cNvPr id="5" name="Рисунок 4" descr="шарик.png">
            <a:hlinkClick r:id="rId5"/>
          </p:cNvPr>
          <p:cNvPicPr>
            <a:picLocks noChangeAspect="1"/>
          </p:cNvPicPr>
          <p:nvPr/>
        </p:nvPicPr>
        <p:blipFill>
          <a:blip r:embed="rId6" cstate="print"/>
          <a:stretch>
            <a:fillRect/>
          </a:stretch>
        </p:blipFill>
        <p:spPr>
          <a:xfrm>
            <a:off x="107504" y="5085184"/>
            <a:ext cx="899592" cy="1001546"/>
          </a:xfrm>
          <a:prstGeom prst="rect">
            <a:avLst/>
          </a:prstGeom>
        </p:spPr>
      </p:pic>
      <p:sp>
        <p:nvSpPr>
          <p:cNvPr id="7" name="TextBox 6">
            <a:hlinkClick r:id="rId7"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sp>
        <p:nvSpPr>
          <p:cNvPr id="9" name="Прямоугольник 8"/>
          <p:cNvSpPr/>
          <p:nvPr/>
        </p:nvSpPr>
        <p:spPr>
          <a:xfrm>
            <a:off x="1403648" y="1556792"/>
            <a:ext cx="4968552" cy="938719"/>
          </a:xfrm>
          <a:prstGeom prst="rect">
            <a:avLst/>
          </a:prstGeom>
        </p:spPr>
        <p:txBody>
          <a:bodyPr wrap="square">
            <a:spAutoFit/>
          </a:bodyPr>
          <a:lstStyle/>
          <a:p>
            <a:pPr algn="just"/>
            <a:r>
              <a:rPr lang="ru-RU" sz="1100" b="1" cap="all" dirty="0" err="1" smtClean="0"/>
              <a:t>Патмос</a:t>
            </a:r>
            <a:r>
              <a:rPr lang="ru-RU" sz="1050" dirty="0" smtClean="0"/>
              <a:t> — </a:t>
            </a:r>
            <a:r>
              <a:rPr lang="ru-RU" sz="1100" dirty="0" smtClean="0"/>
              <a:t>небольшой греческий остров на юго-востоке Эгейского моря, входящий в состав архипелага </a:t>
            </a:r>
            <a:r>
              <a:rPr lang="ru-RU" sz="1100" dirty="0" err="1" smtClean="0"/>
              <a:t>Додеканес</a:t>
            </a:r>
            <a:r>
              <a:rPr lang="ru-RU" sz="1100" dirty="0" smtClean="0"/>
              <a:t>, находится в 70 км от Турции, это один из Южных </a:t>
            </a:r>
            <a:r>
              <a:rPr lang="ru-RU" sz="1100" dirty="0" err="1" smtClean="0"/>
              <a:t>Спорадских</a:t>
            </a:r>
            <a:r>
              <a:rPr lang="ru-RU" sz="1100" dirty="0" smtClean="0"/>
              <a:t> островов. Остров представляет собой три вулканических мыса, соединенных небольшими перешейками. Численность населения — 3044 человек (2001). Население — православное.</a:t>
            </a:r>
            <a:endParaRPr lang="ru-RU" sz="1050" dirty="0" smtClean="0"/>
          </a:p>
        </p:txBody>
      </p:sp>
      <p:pic>
        <p:nvPicPr>
          <p:cNvPr id="10" name="Рисунок 9" descr="Chiliomodi_Patmos.jpg"/>
          <p:cNvPicPr>
            <a:picLocks noChangeAspect="1"/>
          </p:cNvPicPr>
          <p:nvPr/>
        </p:nvPicPr>
        <p:blipFill>
          <a:blip r:embed="rId8" cstate="print"/>
          <a:stretch>
            <a:fillRect/>
          </a:stretch>
        </p:blipFill>
        <p:spPr>
          <a:xfrm>
            <a:off x="6439926" y="1484784"/>
            <a:ext cx="2400266" cy="1368152"/>
          </a:xfrm>
          <a:prstGeom prst="rect">
            <a:avLst/>
          </a:prstGeom>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1640" y="332656"/>
            <a:ext cx="6120680" cy="1107996"/>
          </a:xfrm>
          <a:prstGeom prst="rect">
            <a:avLst/>
          </a:prstGeom>
          <a:noFill/>
        </p:spPr>
        <p:txBody>
          <a:bodyPr wrap="square" rtlCol="0">
            <a:spAutoFit/>
          </a:bodyPr>
          <a:lstStyle/>
          <a:p>
            <a:pPr algn="ctr"/>
            <a:r>
              <a:rPr lang="ru-RU"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Исторический центр (Хора) с монастырем</a:t>
            </a:r>
          </a:p>
          <a:p>
            <a:pPr algn="ctr"/>
            <a:r>
              <a:rPr lang="ru-RU"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Иоанна Богослова и пещерой Апокалипсиса</a:t>
            </a:r>
          </a:p>
          <a:p>
            <a:pPr algn="ctr"/>
            <a:r>
              <a:rPr lang="ru-RU"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на острове </a:t>
            </a:r>
            <a:r>
              <a:rPr lang="ru-RU"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Патмос</a:t>
            </a:r>
            <a:endParaRPr lang="ru-RU"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1999</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5" name="Рисунок 4" descr="пат2.jpg"/>
          <p:cNvPicPr>
            <a:picLocks noChangeAspect="1"/>
          </p:cNvPicPr>
          <p:nvPr/>
        </p:nvPicPr>
        <p:blipFill>
          <a:blip r:embed="rId3" cstate="print"/>
          <a:stretch>
            <a:fillRect/>
          </a:stretch>
        </p:blipFill>
        <p:spPr>
          <a:xfrm>
            <a:off x="1300200" y="1484784"/>
            <a:ext cx="7843800" cy="5373216"/>
          </a:xfrm>
          <a:prstGeom prst="rect">
            <a:avLst/>
          </a:prstGeom>
        </p:spPr>
      </p:pic>
      <p:pic>
        <p:nvPicPr>
          <p:cNvPr id="8" name="Рисунок 7" descr="бого1.jpg"/>
          <p:cNvPicPr>
            <a:picLocks noChangeAspect="1"/>
          </p:cNvPicPr>
          <p:nvPr/>
        </p:nvPicPr>
        <p:blipFill>
          <a:blip r:embed="rId4" cstate="print"/>
          <a:srcRect r="2421"/>
          <a:stretch>
            <a:fillRect/>
          </a:stretch>
        </p:blipFill>
        <p:spPr>
          <a:xfrm>
            <a:off x="1259632" y="1484784"/>
            <a:ext cx="7884368" cy="5373216"/>
          </a:xfrm>
          <a:prstGeom prst="rect">
            <a:avLst/>
          </a:prstGeom>
        </p:spPr>
      </p:pic>
      <p:pic>
        <p:nvPicPr>
          <p:cNvPr id="9" name="Рисунок 8" descr="header-arches-patmos-rotator.jpg"/>
          <p:cNvPicPr>
            <a:picLocks noChangeAspect="1"/>
          </p:cNvPicPr>
          <p:nvPr/>
        </p:nvPicPr>
        <p:blipFill>
          <a:blip r:embed="rId5" cstate="print"/>
          <a:stretch>
            <a:fillRect/>
          </a:stretch>
        </p:blipFill>
        <p:spPr>
          <a:xfrm>
            <a:off x="1259632" y="1484785"/>
            <a:ext cx="7884368" cy="5373215"/>
          </a:xfrm>
          <a:prstGeom prst="rect">
            <a:avLst/>
          </a:prstGeom>
        </p:spPr>
      </p:pic>
      <p:pic>
        <p:nvPicPr>
          <p:cNvPr id="10" name="Рисунок 9" descr="____being_not_of_this_world_by_alex_kuruz.jpg"/>
          <p:cNvPicPr>
            <a:picLocks noChangeAspect="1"/>
          </p:cNvPicPr>
          <p:nvPr/>
        </p:nvPicPr>
        <p:blipFill>
          <a:blip r:embed="rId6" cstate="print"/>
          <a:stretch>
            <a:fillRect/>
          </a:stretch>
        </p:blipFill>
        <p:spPr>
          <a:xfrm>
            <a:off x="1259632" y="1484784"/>
            <a:ext cx="4029912" cy="5373216"/>
          </a:xfrm>
          <a:prstGeom prst="rect">
            <a:avLst/>
          </a:prstGeom>
        </p:spPr>
      </p:pic>
      <p:pic>
        <p:nvPicPr>
          <p:cNvPr id="11" name="Рисунок 10" descr="222.jpg"/>
          <p:cNvPicPr>
            <a:picLocks noChangeAspect="1"/>
          </p:cNvPicPr>
          <p:nvPr/>
        </p:nvPicPr>
        <p:blipFill>
          <a:blip r:embed="rId7" cstate="print"/>
          <a:srcRect l="3438" r="3725"/>
          <a:stretch>
            <a:fillRect/>
          </a:stretch>
        </p:blipFill>
        <p:spPr>
          <a:xfrm>
            <a:off x="5255568" y="1484784"/>
            <a:ext cx="3888432" cy="5373216"/>
          </a:xfrm>
          <a:prstGeom prst="rect">
            <a:avLst/>
          </a:prstGeom>
        </p:spPr>
      </p:pic>
      <p:sp>
        <p:nvSpPr>
          <p:cNvPr id="6" name="TextBox 5"/>
          <p:cNvSpPr txBox="1"/>
          <p:nvPr/>
        </p:nvSpPr>
        <p:spPr>
          <a:xfrm>
            <a:off x="1259632" y="1484784"/>
            <a:ext cx="3240360" cy="276999"/>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1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Монастырь Иоанна Богослова</a:t>
            </a:r>
            <a:endParaRPr lang="ru-RU"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2" name="TextBox 11"/>
          <p:cNvSpPr txBox="1"/>
          <p:nvPr/>
        </p:nvSpPr>
        <p:spPr>
          <a:xfrm>
            <a:off x="5580112" y="6525344"/>
            <a:ext cx="3240360" cy="261610"/>
          </a:xfrm>
          <a:prstGeom prst="rect">
            <a:avLst/>
          </a:prstGeom>
          <a:noFill/>
        </p:spPr>
        <p:txBody>
          <a:bodyPr wrap="square" rtlCol="0">
            <a:spAutoFit/>
          </a:bodyPr>
          <a:lstStyle/>
          <a:p>
            <a:pPr algn="ctr"/>
            <a:r>
              <a:rPr lang="ru-RU" sz="1100" b="1" dirty="0" smtClean="0"/>
              <a:t>Иоанн</a:t>
            </a:r>
            <a:r>
              <a:rPr lang="ru-RU" sz="1100" dirty="0" smtClean="0"/>
              <a:t> </a:t>
            </a:r>
            <a:r>
              <a:rPr lang="ru-RU" sz="1100" b="1" dirty="0" smtClean="0"/>
              <a:t>Богослов</a:t>
            </a:r>
            <a:r>
              <a:rPr lang="ru-RU" sz="1100" dirty="0" smtClean="0"/>
              <a:t> с учеником Прохором </a:t>
            </a:r>
            <a:endParaRPr lang="ru-RU" sz="1100" dirty="0"/>
          </a:p>
        </p:txBody>
      </p:sp>
      <p:pic>
        <p:nvPicPr>
          <p:cNvPr id="13" name="Рисунок 12" descr="1280px-Cave_of_the_Apocalypse.jpg"/>
          <p:cNvPicPr>
            <a:picLocks noChangeAspect="1"/>
          </p:cNvPicPr>
          <p:nvPr/>
        </p:nvPicPr>
        <p:blipFill>
          <a:blip r:embed="rId8" cstate="print"/>
          <a:srcRect t="4871" b="4262"/>
          <a:stretch>
            <a:fillRect/>
          </a:stretch>
        </p:blipFill>
        <p:spPr>
          <a:xfrm>
            <a:off x="1259632" y="1484784"/>
            <a:ext cx="7884368" cy="5373216"/>
          </a:xfrm>
          <a:prstGeom prst="rect">
            <a:avLst/>
          </a:prstGeom>
        </p:spPr>
      </p:pic>
      <p:sp>
        <p:nvSpPr>
          <p:cNvPr id="14" name="TextBox 13"/>
          <p:cNvSpPr txBox="1"/>
          <p:nvPr/>
        </p:nvSpPr>
        <p:spPr>
          <a:xfrm>
            <a:off x="1403648" y="1556792"/>
            <a:ext cx="2232248" cy="276999"/>
          </a:xfrm>
          <a:prstGeom prst="rect">
            <a:avLst/>
          </a:prstGeom>
          <a:noFill/>
        </p:spPr>
        <p:txBody>
          <a:bodyPr wrap="square" rtlCol="0">
            <a:spAutoFit/>
          </a:bodyPr>
          <a:lstStyle/>
          <a:p>
            <a:r>
              <a:rPr lang="ru-RU" sz="1200" dirty="0" smtClean="0">
                <a:solidFill>
                  <a:schemeClr val="bg1"/>
                </a:solidFill>
              </a:rPr>
              <a:t>Вход в пещеру Апокалипсиса</a:t>
            </a:r>
            <a:endParaRPr lang="ru-RU" sz="1200" dirty="0">
              <a:solidFill>
                <a:schemeClr val="bg1"/>
              </a:solidFill>
            </a:endParaRPr>
          </a:p>
        </p:txBody>
      </p:sp>
      <p:pic>
        <p:nvPicPr>
          <p:cNvPr id="15" name="Рисунок 14" descr="apocalypse_patmos_slide02.jpg"/>
          <p:cNvPicPr>
            <a:picLocks noChangeAspect="1"/>
          </p:cNvPicPr>
          <p:nvPr/>
        </p:nvPicPr>
        <p:blipFill>
          <a:blip r:embed="rId9" cstate="print"/>
          <a:srcRect r="1229"/>
          <a:stretch>
            <a:fillRect/>
          </a:stretch>
        </p:blipFill>
        <p:spPr>
          <a:xfrm>
            <a:off x="1259631" y="1484784"/>
            <a:ext cx="7884369" cy="5373216"/>
          </a:xfrm>
          <a:prstGeom prst="rect">
            <a:avLst/>
          </a:prstGeom>
        </p:spPr>
      </p:pic>
      <p:pic>
        <p:nvPicPr>
          <p:cNvPr id="16" name="Рисунок 15" descr="Patmos06.jpg"/>
          <p:cNvPicPr>
            <a:picLocks noChangeAspect="1"/>
          </p:cNvPicPr>
          <p:nvPr/>
        </p:nvPicPr>
        <p:blipFill>
          <a:blip r:embed="rId10" cstate="print"/>
          <a:srcRect r="1266" b="3091"/>
          <a:stretch>
            <a:fillRect/>
          </a:stretch>
        </p:blipFill>
        <p:spPr>
          <a:xfrm>
            <a:off x="1259631" y="1484784"/>
            <a:ext cx="7884369" cy="5373216"/>
          </a:xfrm>
          <a:prstGeom prst="rect">
            <a:avLst/>
          </a:prstGeom>
        </p:spPr>
      </p:pic>
      <p:sp>
        <p:nvSpPr>
          <p:cNvPr id="17" name="TextBox 16"/>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pic>
        <p:nvPicPr>
          <p:cNvPr id="18" name="Рисунок 17" descr="шарик.png">
            <a:hlinkClick r:id="rId11"/>
          </p:cNvPr>
          <p:cNvPicPr>
            <a:picLocks noChangeAspect="1"/>
          </p:cNvPicPr>
          <p:nvPr/>
        </p:nvPicPr>
        <p:blipFill>
          <a:blip r:embed="rId12" cstate="print"/>
          <a:stretch>
            <a:fillRect/>
          </a:stretch>
        </p:blipFill>
        <p:spPr>
          <a:xfrm>
            <a:off x="107504" y="5085184"/>
            <a:ext cx="899592" cy="1001546"/>
          </a:xfrm>
          <a:prstGeom prst="rect">
            <a:avLst/>
          </a:prstGeom>
        </p:spPr>
      </p:pic>
      <p:sp>
        <p:nvSpPr>
          <p:cNvPr id="19" name="TextBox 18">
            <a:hlinkClick r:id="rId13"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9"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upLeft)">
                                      <p:cBhvr>
                                        <p:cTn id="17" dur="1000"/>
                                        <p:tgtEl>
                                          <p:spTgt spid="10"/>
                                        </p:tgtEl>
                                      </p:cBhvr>
                                    </p:animEffect>
                                  </p:childTnLst>
                                </p:cTn>
                              </p:par>
                              <p:par>
                                <p:cTn id="18" presetID="18" presetClass="entr" presetSubtype="3"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strips(upRight)">
                                      <p:cBhvr>
                                        <p:cTn id="20" dur="10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ppt_x</p:attrName>
                                        </p:attrNameLst>
                                      </p:cBhvr>
                                      <p:tavLst>
                                        <p:tav tm="0">
                                          <p:val>
                                            <p:strVal val="#ppt_x-.2"/>
                                          </p:val>
                                        </p:tav>
                                        <p:tav tm="100000">
                                          <p:val>
                                            <p:strVal val="#ppt_x"/>
                                          </p:val>
                                        </p:tav>
                                      </p:tavLst>
                                    </p:anim>
                                    <p:anim calcmode="lin" valueType="num">
                                      <p:cBhvr>
                                        <p:cTn id="3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32"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circle(out)">
                                      <p:cBhvr>
                                        <p:cTn id="4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548680"/>
            <a:ext cx="6120680"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Древний город Корфу</a:t>
            </a:r>
            <a:r>
              <a:rPr lang="ru-RU"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2007</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TextBox 2"/>
          <p:cNvSpPr txBox="1"/>
          <p:nvPr/>
        </p:nvSpPr>
        <p:spPr>
          <a:xfrm>
            <a:off x="1403648" y="2924944"/>
            <a:ext cx="7560840" cy="3739485"/>
          </a:xfrm>
          <a:prstGeom prst="rect">
            <a:avLst/>
          </a:prstGeom>
          <a:noFill/>
        </p:spPr>
        <p:txBody>
          <a:bodyPr wrap="square" rtlCol="0">
            <a:spAutoFit/>
          </a:bodyPr>
          <a:lstStyle/>
          <a:p>
            <a:pPr algn="just"/>
            <a:r>
              <a:rPr lang="ru-RU" sz="1050" dirty="0" smtClean="0"/>
              <a:t>Город </a:t>
            </a:r>
            <a:r>
              <a:rPr lang="ru-RU" sz="1050" dirty="0" err="1" smtClean="0"/>
              <a:t>Керкира</a:t>
            </a:r>
            <a:r>
              <a:rPr lang="ru-RU" sz="1050" dirty="0" smtClean="0"/>
              <a:t> расположен на восточном побережье острова Корфу. Город был основан в VIII в. до н. э. греческими колонистами из Коринфа. Место древнего города </a:t>
            </a:r>
            <a:r>
              <a:rPr lang="ru-RU" sz="1050" dirty="0" err="1" smtClean="0"/>
              <a:t>Керкира</a:t>
            </a:r>
            <a:r>
              <a:rPr lang="ru-RU" sz="1050" dirty="0" smtClean="0"/>
              <a:t> установлено точно, находится в 2 км на юго-восток от современного города на узком куске земли между солёным озером </a:t>
            </a:r>
            <a:r>
              <a:rPr lang="ru-RU" sz="1050" dirty="0" err="1" smtClean="0"/>
              <a:t>Халикиопуло</a:t>
            </a:r>
            <a:r>
              <a:rPr lang="ru-RU" sz="1050" dirty="0" smtClean="0"/>
              <a:t> и заливом </a:t>
            </a:r>
            <a:r>
              <a:rPr lang="ru-RU" sz="1050" dirty="0" err="1" smtClean="0"/>
              <a:t>Кастрадес</a:t>
            </a:r>
            <a:r>
              <a:rPr lang="ru-RU" sz="1050" dirty="0" smtClean="0"/>
              <a:t>.</a:t>
            </a:r>
          </a:p>
          <a:p>
            <a:pPr algn="just"/>
            <a:r>
              <a:rPr lang="ru-RU" sz="1050" dirty="0" smtClean="0"/>
              <a:t>За право обладания </a:t>
            </a:r>
            <a:r>
              <a:rPr lang="ru-RU" sz="1050" dirty="0" err="1" smtClean="0"/>
              <a:t>Керкирой</a:t>
            </a:r>
            <a:r>
              <a:rPr lang="ru-RU" sz="1050" dirty="0" smtClean="0"/>
              <a:t> в древности спорили римляне, византийцы, готы, венецианцы, турки, французы, англичане. Все завоеватели, пытаясь оставить город за собой, строили множество дворцов и крепостей, поэтому </a:t>
            </a:r>
            <a:r>
              <a:rPr lang="ru-RU" sz="1050" dirty="0" err="1" smtClean="0"/>
              <a:t>Керкира</a:t>
            </a:r>
            <a:r>
              <a:rPr lang="ru-RU" sz="1050" dirty="0" smtClean="0"/>
              <a:t> сочетает в себе множество разных культур, в первую очередь — греческую, английскую, французскую и итальянскую.</a:t>
            </a:r>
          </a:p>
          <a:p>
            <a:pPr algn="just"/>
            <a:endParaRPr lang="ru-RU" sz="300" dirty="0" smtClean="0"/>
          </a:p>
          <a:p>
            <a:pPr algn="just"/>
            <a:r>
              <a:rPr lang="ru-RU" sz="1050" dirty="0" smtClean="0"/>
              <a:t>Старинные здания города, в основном неоклассического стиля, относятся к венецианскому периоду и к более поздним временам, в частности, к XIX в. </a:t>
            </a:r>
            <a:endParaRPr lang="ru-RU" sz="300" dirty="0" smtClean="0"/>
          </a:p>
          <a:p>
            <a:pPr algn="just"/>
            <a:r>
              <a:rPr lang="ru-RU" sz="1050" dirty="0" smtClean="0"/>
              <a:t>На Корфу сохранилось несколько исторических мест. Под холмом </a:t>
            </a:r>
            <a:r>
              <a:rPr lang="ru-RU" sz="1050" dirty="0" err="1" smtClean="0"/>
              <a:t>Аценсион</a:t>
            </a:r>
            <a:r>
              <a:rPr lang="ru-RU" sz="1050" dirty="0" smtClean="0"/>
              <a:t> сохранился храм, обычно называемый храмом Посейдона, простое куполообразное строение, которое сохранило свою архитектурную специфичность, несмотря на сильное разрушение. </a:t>
            </a:r>
          </a:p>
          <a:p>
            <a:pPr algn="just"/>
            <a:r>
              <a:rPr lang="ru-RU" sz="1050" dirty="0" smtClean="0"/>
              <a:t>На острове находится множество монастырей и других строений времен венецианского правления, самыми известными из которых являются </a:t>
            </a:r>
            <a:r>
              <a:rPr lang="ru-RU" sz="1050" b="1" cap="all" dirty="0" err="1" smtClean="0">
                <a:hlinkClick r:id="rId3"/>
              </a:rPr>
              <a:t>Палеокастрицы</a:t>
            </a:r>
            <a:r>
              <a:rPr lang="ru-RU" sz="1050" dirty="0" smtClean="0"/>
              <a:t>, Сан Сальвадор и </a:t>
            </a:r>
            <a:r>
              <a:rPr lang="ru-RU" sz="1050" dirty="0" err="1" smtClean="0"/>
              <a:t>Пелека</a:t>
            </a:r>
            <a:r>
              <a:rPr lang="ru-RU" sz="1050" dirty="0" smtClean="0"/>
              <a:t>. </a:t>
            </a:r>
          </a:p>
          <a:p>
            <a:pPr algn="just"/>
            <a:endParaRPr lang="ru-RU" sz="300" dirty="0" smtClean="0"/>
          </a:p>
          <a:p>
            <a:pPr algn="just"/>
            <a:r>
              <a:rPr lang="ru-RU" sz="1050" dirty="0" smtClean="0"/>
              <a:t>Многочисленных туристов привлекает </a:t>
            </a:r>
            <a:r>
              <a:rPr lang="ru-RU" sz="1100" b="1" cap="all" dirty="0" smtClean="0">
                <a:hlinkClick r:id="rId4"/>
              </a:rPr>
              <a:t>«</a:t>
            </a:r>
            <a:r>
              <a:rPr lang="ru-RU" sz="1100" b="1" cap="all" dirty="0" err="1" smtClean="0">
                <a:hlinkClick r:id="rId4"/>
              </a:rPr>
              <a:t>Ахиллеон</a:t>
            </a:r>
            <a:r>
              <a:rPr lang="ru-RU" sz="1100" b="1" cap="all" dirty="0" smtClean="0">
                <a:hlinkClick r:id="rId4"/>
              </a:rPr>
              <a:t>»</a:t>
            </a:r>
            <a:r>
              <a:rPr lang="ru-RU" sz="1100" b="1" cap="all" dirty="0" smtClean="0"/>
              <a:t>  </a:t>
            </a:r>
            <a:r>
              <a:rPr lang="ru-RU" sz="1050" dirty="0" smtClean="0"/>
              <a:t>— дворец, построенный Елизаветой Баварской в 1890 году. Белоснежное здание дворца окружают густые парки, террасами спускающиеся со склона холма. Тенистые аллеи украшены множеством прекрасных статуй, среди которых самые впечатляющие — «Умирающий Ахилл» и «Ахилл-победитель».  Сейчас во дворце расположен музей.  </a:t>
            </a:r>
          </a:p>
          <a:p>
            <a:pPr algn="just"/>
            <a:endParaRPr lang="ru-RU" sz="300" dirty="0" smtClean="0"/>
          </a:p>
          <a:p>
            <a:pPr algn="just"/>
            <a:r>
              <a:rPr lang="ru-RU" sz="1050" dirty="0" smtClean="0"/>
              <a:t>Город Корфу известен своей итальянской архитектурой, особенно примечателен «</a:t>
            </a:r>
            <a:r>
              <a:rPr lang="ru-RU" sz="1050" dirty="0" err="1" smtClean="0"/>
              <a:t>Листон</a:t>
            </a:r>
            <a:r>
              <a:rPr lang="ru-RU" sz="1050" dirty="0" smtClean="0"/>
              <a:t>», сводчатая колоннада с различными кафе на краю «</a:t>
            </a:r>
            <a:r>
              <a:rPr lang="ru-RU" sz="1050" dirty="0" err="1" smtClean="0"/>
              <a:t>Спьянады</a:t>
            </a:r>
            <a:r>
              <a:rPr lang="ru-RU" sz="1050" dirty="0" smtClean="0"/>
              <a:t>». Другие городские доминанты — городская мэрия, старая и новая крепости, дворец святых Михаила и Георгия, бывшая резиденция британских губернаторов и сената Ионической республики, и летний дворец «</a:t>
            </a:r>
            <a:r>
              <a:rPr lang="ru-RU" sz="1050" dirty="0" err="1" smtClean="0"/>
              <a:t>Мон</a:t>
            </a:r>
            <a:r>
              <a:rPr lang="ru-RU" sz="1050" dirty="0" smtClean="0"/>
              <a:t> </a:t>
            </a:r>
            <a:r>
              <a:rPr lang="ru-RU" sz="1050" dirty="0" err="1" smtClean="0"/>
              <a:t>Репо</a:t>
            </a:r>
            <a:r>
              <a:rPr lang="ru-RU" sz="1050" dirty="0" smtClean="0"/>
              <a:t>», ранее принадлежавший греческой королевской семье, где родился Герцог </a:t>
            </a:r>
            <a:r>
              <a:rPr lang="ru-RU" sz="1050" dirty="0" err="1" smtClean="0"/>
              <a:t>Эдинбургский</a:t>
            </a:r>
            <a:r>
              <a:rPr lang="ru-RU" sz="1050" dirty="0" smtClean="0"/>
              <a:t>. </a:t>
            </a:r>
          </a:p>
          <a:p>
            <a:pPr algn="just"/>
            <a:endParaRPr lang="ru-RU" sz="400" dirty="0" smtClean="0"/>
          </a:p>
        </p:txBody>
      </p:sp>
      <p:sp>
        <p:nvSpPr>
          <p:cNvPr id="4" name="TextBox 3"/>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pic>
        <p:nvPicPr>
          <p:cNvPr id="5" name="Рисунок 4" descr="шарик.png">
            <a:hlinkClick r:id="rId5"/>
          </p:cNvPr>
          <p:cNvPicPr>
            <a:picLocks noChangeAspect="1"/>
          </p:cNvPicPr>
          <p:nvPr/>
        </p:nvPicPr>
        <p:blipFill>
          <a:blip r:embed="rId6" cstate="print"/>
          <a:stretch>
            <a:fillRect/>
          </a:stretch>
        </p:blipFill>
        <p:spPr>
          <a:xfrm>
            <a:off x="107504" y="5085184"/>
            <a:ext cx="899592" cy="1001546"/>
          </a:xfrm>
          <a:prstGeom prst="rect">
            <a:avLst/>
          </a:prstGeom>
        </p:spPr>
      </p:pic>
      <p:sp>
        <p:nvSpPr>
          <p:cNvPr id="7" name="TextBox 6">
            <a:hlinkClick r:id="rId7"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sp>
        <p:nvSpPr>
          <p:cNvPr id="9" name="Прямоугольник 8"/>
          <p:cNvSpPr/>
          <p:nvPr/>
        </p:nvSpPr>
        <p:spPr>
          <a:xfrm>
            <a:off x="1403648" y="1628800"/>
            <a:ext cx="4824536" cy="907941"/>
          </a:xfrm>
          <a:prstGeom prst="rect">
            <a:avLst/>
          </a:prstGeom>
        </p:spPr>
        <p:txBody>
          <a:bodyPr wrap="square">
            <a:spAutoFit/>
          </a:bodyPr>
          <a:lstStyle/>
          <a:p>
            <a:pPr algn="just"/>
            <a:r>
              <a:rPr lang="ru-RU" sz="1100" b="1" cap="all" dirty="0" err="1" smtClean="0"/>
              <a:t>Керкира</a:t>
            </a:r>
            <a:r>
              <a:rPr lang="ru-RU" sz="1050" dirty="0" smtClean="0"/>
              <a:t> (греч.) или </a:t>
            </a:r>
            <a:r>
              <a:rPr lang="ru-RU" sz="1100" b="1" cap="all" dirty="0" smtClean="0"/>
              <a:t>Корфу</a:t>
            </a:r>
            <a:r>
              <a:rPr lang="ru-RU" sz="1050" b="1" cap="all" dirty="0" smtClean="0"/>
              <a:t> </a:t>
            </a:r>
            <a:r>
              <a:rPr lang="ru-RU" sz="1050" dirty="0" smtClean="0"/>
              <a:t>(итал.) — греческий остров, самый северный и второй по площади (593 км²) среди Ионических островов. Его история берёт начало в VIII в. до н.э., когда Венецианская Республика построила здесь три форта, которые в течение четырех столетий защищали её морские торговые суда от нападений Оттоманской империи. </a:t>
            </a:r>
          </a:p>
        </p:txBody>
      </p:sp>
      <p:pic>
        <p:nvPicPr>
          <p:cNvPr id="11" name="Рисунок 10" descr="corfu27-2.jpg"/>
          <p:cNvPicPr>
            <a:picLocks noChangeAspect="1"/>
          </p:cNvPicPr>
          <p:nvPr/>
        </p:nvPicPr>
        <p:blipFill>
          <a:blip r:embed="rId8" cstate="print"/>
          <a:stretch>
            <a:fillRect/>
          </a:stretch>
        </p:blipFill>
        <p:spPr>
          <a:xfrm>
            <a:off x="6444208" y="1556792"/>
            <a:ext cx="2443128" cy="1368152"/>
          </a:xfrm>
          <a:prstGeom prst="rect">
            <a:avLst/>
          </a:prstGeom>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1640" y="548680"/>
            <a:ext cx="6120680"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Древний город Корфу</a:t>
            </a:r>
            <a:r>
              <a:rPr lang="ru-RU"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2007</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TextBox 3"/>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pic>
        <p:nvPicPr>
          <p:cNvPr id="5" name="Рисунок 4" descr="шарик.png">
            <a:hlinkClick r:id="rId3"/>
          </p:cNvPr>
          <p:cNvPicPr>
            <a:picLocks noChangeAspect="1"/>
          </p:cNvPicPr>
          <p:nvPr/>
        </p:nvPicPr>
        <p:blipFill>
          <a:blip r:embed="rId4" cstate="print"/>
          <a:stretch>
            <a:fillRect/>
          </a:stretch>
        </p:blipFill>
        <p:spPr>
          <a:xfrm>
            <a:off x="107504" y="5085184"/>
            <a:ext cx="899592" cy="1001546"/>
          </a:xfrm>
          <a:prstGeom prst="rect">
            <a:avLst/>
          </a:prstGeom>
        </p:spPr>
      </p:pic>
      <p:sp>
        <p:nvSpPr>
          <p:cNvPr id="6" name="TextBox 5">
            <a:hlinkClick r:id="rId5"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pic>
        <p:nvPicPr>
          <p:cNvPr id="7" name="Рисунок 6" descr="кор7.jpg"/>
          <p:cNvPicPr>
            <a:picLocks noChangeAspect="1"/>
          </p:cNvPicPr>
          <p:nvPr/>
        </p:nvPicPr>
        <p:blipFill>
          <a:blip r:embed="rId6" cstate="print"/>
          <a:srcRect b="6139"/>
          <a:stretch>
            <a:fillRect/>
          </a:stretch>
        </p:blipFill>
        <p:spPr>
          <a:xfrm>
            <a:off x="1331640" y="1484784"/>
            <a:ext cx="7632848" cy="5373216"/>
          </a:xfrm>
          <a:prstGeom prst="rect">
            <a:avLst/>
          </a:prstGeom>
        </p:spPr>
      </p:pic>
      <p:pic>
        <p:nvPicPr>
          <p:cNvPr id="8" name="Рисунок 7" descr="корфу-мэрия, театр.jpg"/>
          <p:cNvPicPr>
            <a:picLocks noChangeAspect="1"/>
          </p:cNvPicPr>
          <p:nvPr/>
        </p:nvPicPr>
        <p:blipFill>
          <a:blip r:embed="rId7" cstate="print"/>
          <a:srcRect b="6139"/>
          <a:stretch>
            <a:fillRect/>
          </a:stretch>
        </p:blipFill>
        <p:spPr>
          <a:xfrm>
            <a:off x="1331640" y="1484784"/>
            <a:ext cx="7632848" cy="5373216"/>
          </a:xfrm>
          <a:prstGeom prst="rect">
            <a:avLst/>
          </a:prstGeom>
        </p:spPr>
      </p:pic>
      <p:sp>
        <p:nvSpPr>
          <p:cNvPr id="9" name="TextBox 8"/>
          <p:cNvSpPr txBox="1"/>
          <p:nvPr/>
        </p:nvSpPr>
        <p:spPr>
          <a:xfrm>
            <a:off x="1403648" y="1556792"/>
            <a:ext cx="2736304" cy="276999"/>
          </a:xfrm>
          <a:prstGeom prst="rect">
            <a:avLst/>
          </a:prstGeom>
          <a:noFill/>
        </p:spPr>
        <p:txBody>
          <a:bodyPr wrap="square" rtlCol="0">
            <a:spAutoFit/>
          </a:bodyPr>
          <a:lstStyle/>
          <a:p>
            <a:r>
              <a:rPr lang="ru-RU" sz="1200" dirty="0" smtClean="0"/>
              <a:t>Здание мэрии, бывший театр</a:t>
            </a:r>
            <a:endParaRPr lang="ru-RU" sz="1200" dirty="0"/>
          </a:p>
        </p:txBody>
      </p:sp>
      <p:pic>
        <p:nvPicPr>
          <p:cNvPr id="10" name="Рисунок 9" descr="корфу.jpg"/>
          <p:cNvPicPr>
            <a:picLocks noChangeAspect="1"/>
          </p:cNvPicPr>
          <p:nvPr/>
        </p:nvPicPr>
        <p:blipFill>
          <a:blip r:embed="rId8" cstate="print"/>
          <a:srcRect r="4464"/>
          <a:stretch>
            <a:fillRect/>
          </a:stretch>
        </p:blipFill>
        <p:spPr>
          <a:xfrm>
            <a:off x="1331640" y="1482747"/>
            <a:ext cx="7704856" cy="5375253"/>
          </a:xfrm>
          <a:prstGeom prst="rect">
            <a:avLst/>
          </a:prstGeom>
        </p:spPr>
      </p:pic>
      <p:sp>
        <p:nvSpPr>
          <p:cNvPr id="11" name="TextBox 10"/>
          <p:cNvSpPr txBox="1"/>
          <p:nvPr/>
        </p:nvSpPr>
        <p:spPr>
          <a:xfrm>
            <a:off x="6948264" y="1628800"/>
            <a:ext cx="1872208" cy="276999"/>
          </a:xfrm>
          <a:prstGeom prst="rect">
            <a:avLst/>
          </a:prstGeom>
          <a:noFill/>
        </p:spPr>
        <p:txBody>
          <a:bodyPr wrap="square" rtlCol="0">
            <a:spAutoFit/>
          </a:bodyPr>
          <a:lstStyle/>
          <a:p>
            <a:pPr algn="r"/>
            <a:r>
              <a:rPr lang="ru-RU" sz="1200" dirty="0" smtClean="0"/>
              <a:t>Старая крепость</a:t>
            </a:r>
            <a:endParaRPr lang="ru-RU" sz="1200" dirty="0"/>
          </a:p>
        </p:txBody>
      </p:sp>
      <p:pic>
        <p:nvPicPr>
          <p:cNvPr id="12" name="Рисунок 11" descr="корф.jpg"/>
          <p:cNvPicPr>
            <a:picLocks noChangeAspect="1"/>
          </p:cNvPicPr>
          <p:nvPr/>
        </p:nvPicPr>
        <p:blipFill>
          <a:blip r:embed="rId9" cstate="print"/>
          <a:srcRect b="6858"/>
          <a:stretch>
            <a:fillRect/>
          </a:stretch>
        </p:blipFill>
        <p:spPr>
          <a:xfrm>
            <a:off x="1331640" y="1475656"/>
            <a:ext cx="7704856" cy="5382344"/>
          </a:xfrm>
          <a:prstGeom prst="rect">
            <a:avLst/>
          </a:prstGeom>
        </p:spPr>
      </p:pic>
      <p:sp>
        <p:nvSpPr>
          <p:cNvPr id="13" name="TextBox 12"/>
          <p:cNvSpPr txBox="1"/>
          <p:nvPr/>
        </p:nvSpPr>
        <p:spPr>
          <a:xfrm>
            <a:off x="7020272" y="1556792"/>
            <a:ext cx="1440160" cy="276999"/>
          </a:xfrm>
          <a:prstGeom prst="rect">
            <a:avLst/>
          </a:prstGeom>
          <a:noFill/>
        </p:spPr>
        <p:txBody>
          <a:bodyPr wrap="square" rtlCol="0">
            <a:spAutoFit/>
          </a:bodyPr>
          <a:lstStyle/>
          <a:p>
            <a:pPr algn="r"/>
            <a:r>
              <a:rPr lang="ru-RU" sz="1200" dirty="0" err="1" smtClean="0"/>
              <a:t>Ахиллеон</a:t>
            </a:r>
            <a:endParaRPr lang="ru-RU" sz="1200" dirty="0"/>
          </a:p>
        </p:txBody>
      </p:sp>
      <p:pic>
        <p:nvPicPr>
          <p:cNvPr id="14" name="Рисунок 13" descr="corfu14.jpg"/>
          <p:cNvPicPr>
            <a:picLocks noChangeAspect="1"/>
          </p:cNvPicPr>
          <p:nvPr/>
        </p:nvPicPr>
        <p:blipFill>
          <a:blip r:embed="rId10" cstate="print"/>
          <a:srcRect l="3023" r="1334"/>
          <a:stretch>
            <a:fillRect/>
          </a:stretch>
        </p:blipFill>
        <p:spPr>
          <a:xfrm>
            <a:off x="1331640" y="1484784"/>
            <a:ext cx="7704856" cy="5373216"/>
          </a:xfrm>
          <a:prstGeom prst="rect">
            <a:avLst/>
          </a:prstGeom>
        </p:spPr>
      </p:pic>
      <p:pic>
        <p:nvPicPr>
          <p:cNvPr id="16" name="Рисунок 15" descr="корф8.jpg"/>
          <p:cNvPicPr>
            <a:picLocks noChangeAspect="1"/>
          </p:cNvPicPr>
          <p:nvPr/>
        </p:nvPicPr>
        <p:blipFill>
          <a:blip r:embed="rId11" cstate="print"/>
          <a:srcRect t="7442" r="127"/>
          <a:stretch>
            <a:fillRect/>
          </a:stretch>
        </p:blipFill>
        <p:spPr>
          <a:xfrm>
            <a:off x="1331639" y="1484784"/>
            <a:ext cx="7704857" cy="5373216"/>
          </a:xfrm>
          <a:prstGeom prst="rect">
            <a:avLst/>
          </a:prstGeom>
        </p:spPr>
      </p:pic>
      <p:sp>
        <p:nvSpPr>
          <p:cNvPr id="17" name="TextBox 16"/>
          <p:cNvSpPr txBox="1"/>
          <p:nvPr/>
        </p:nvSpPr>
        <p:spPr>
          <a:xfrm>
            <a:off x="7092280" y="1628800"/>
            <a:ext cx="1656184" cy="276999"/>
          </a:xfrm>
          <a:prstGeom prst="rect">
            <a:avLst/>
          </a:prstGeom>
          <a:noFill/>
        </p:spPr>
        <p:txBody>
          <a:bodyPr wrap="square" rtlCol="0">
            <a:spAutoFit/>
          </a:bodyPr>
          <a:lstStyle/>
          <a:p>
            <a:pPr algn="r"/>
            <a:r>
              <a:rPr lang="ru-RU" sz="1200" dirty="0" smtClean="0"/>
              <a:t>Дворец </a:t>
            </a:r>
            <a:r>
              <a:rPr lang="ru-RU" sz="1200" dirty="0" err="1" smtClean="0"/>
              <a:t>Мон</a:t>
            </a:r>
            <a:r>
              <a:rPr lang="ru-RU" sz="1200" dirty="0" smtClean="0"/>
              <a:t> </a:t>
            </a:r>
            <a:r>
              <a:rPr lang="ru-RU" sz="1200" dirty="0" err="1" smtClean="0"/>
              <a:t>Репо</a:t>
            </a:r>
            <a:endParaRPr lang="ru-RU" sz="1200" dirty="0"/>
          </a:p>
        </p:txBody>
      </p:sp>
      <p:pic>
        <p:nvPicPr>
          <p:cNvPr id="18" name="Рисунок 17" descr="корф9.jpg"/>
          <p:cNvPicPr>
            <a:picLocks noChangeAspect="1"/>
          </p:cNvPicPr>
          <p:nvPr/>
        </p:nvPicPr>
        <p:blipFill>
          <a:blip r:embed="rId12" cstate="print"/>
          <a:srcRect t="1844" r="-1395"/>
          <a:stretch>
            <a:fillRect/>
          </a:stretch>
        </p:blipFill>
        <p:spPr>
          <a:xfrm>
            <a:off x="1331640" y="1412776"/>
            <a:ext cx="7812360" cy="5445224"/>
          </a:xfrm>
          <a:prstGeom prst="rect">
            <a:avLst/>
          </a:prstGeom>
        </p:spPr>
      </p:pic>
      <p:sp>
        <p:nvSpPr>
          <p:cNvPr id="19" name="TextBox 18"/>
          <p:cNvSpPr txBox="1"/>
          <p:nvPr/>
        </p:nvSpPr>
        <p:spPr>
          <a:xfrm>
            <a:off x="1403648" y="5445224"/>
            <a:ext cx="2016224" cy="1015663"/>
          </a:xfrm>
          <a:prstGeom prst="rect">
            <a:avLst/>
          </a:prstGeom>
          <a:noFill/>
        </p:spPr>
        <p:txBody>
          <a:bodyPr wrap="square" rtlCol="0">
            <a:spAutoFit/>
          </a:bodyPr>
          <a:lstStyle/>
          <a:p>
            <a:r>
              <a:rPr lang="ru-RU" sz="1200" dirty="0" smtClean="0"/>
              <a:t>Фриза с изображением </a:t>
            </a:r>
          </a:p>
          <a:p>
            <a:r>
              <a:rPr lang="ru-RU" sz="1200" dirty="0" smtClean="0"/>
              <a:t>Горгоны (VI век до н.э.)</a:t>
            </a:r>
          </a:p>
          <a:p>
            <a:endParaRPr lang="ru-RU" sz="1200" dirty="0" smtClean="0"/>
          </a:p>
          <a:p>
            <a:r>
              <a:rPr lang="ru-RU" sz="1200" dirty="0" smtClean="0"/>
              <a:t>Археологический музей </a:t>
            </a:r>
          </a:p>
          <a:p>
            <a:r>
              <a:rPr lang="ru-RU" sz="1200" dirty="0" err="1" smtClean="0"/>
              <a:t>Керкиры</a:t>
            </a:r>
            <a:endParaRPr lang="ru-RU" sz="12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outVertical)">
                                      <p:cBhvr>
                                        <p:cTn id="36" dur="1000"/>
                                        <p:tgtEl>
                                          <p:spTgt spid="17"/>
                                        </p:tgtEl>
                                      </p:cBhvr>
                                    </p:animEffect>
                                  </p:childTnLst>
                                </p:cTn>
                              </p:par>
                              <p:par>
                                <p:cTn id="37" presetID="16" presetClass="entr" presetSubtype="37"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outVertical)">
                                      <p:cBhvr>
                                        <p:cTn id="39" dur="1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right)">
                                      <p:cBhvr>
                                        <p:cTn id="44" dur="1000"/>
                                        <p:tgtEl>
                                          <p:spTgt spid="18"/>
                                        </p:tgtEl>
                                      </p:cBhvr>
                                    </p:animEffect>
                                  </p:childTnLst>
                                </p:cTn>
                              </p:par>
                              <p:par>
                                <p:cTn id="45" presetID="22" presetClass="entr" presetSubtype="2"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right)">
                                      <p:cBhvr>
                                        <p:cTn id="4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7"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1152" y="1700808"/>
            <a:ext cx="7309320" cy="4114973"/>
          </a:xfrm>
          <a:prstGeom prst="rect">
            <a:avLst/>
          </a:prstGeom>
          <a:noFill/>
        </p:spPr>
        <p:txBody>
          <a:bodyPr wrap="square" rtlCol="0">
            <a:spAutoFit/>
          </a:bodyPr>
          <a:lstStyle/>
          <a:p>
            <a:endParaRPr lang="ru-RU" sz="1200" dirty="0" smtClean="0">
              <a:solidFill>
                <a:srgbClr val="0000FF"/>
              </a:solidFill>
            </a:endParaRPr>
          </a:p>
          <a:p>
            <a:pPr marL="228600" indent="-228600">
              <a:buFont typeface="+mj-lt"/>
              <a:buAutoNum type="arabicPeriod"/>
            </a:pPr>
            <a:r>
              <a:rPr lang="ru-RU" sz="1100" dirty="0" err="1" smtClean="0"/>
              <a:t>Гаспаров</a:t>
            </a:r>
            <a:r>
              <a:rPr lang="ru-RU" sz="1100" dirty="0" smtClean="0"/>
              <a:t>, М.Л. </a:t>
            </a:r>
            <a:r>
              <a:rPr lang="ru-RU" sz="1100" b="1" dirty="0" smtClean="0"/>
              <a:t>Занимательная Греция: Рассказы о древнегреческой культуре </a:t>
            </a:r>
            <a:r>
              <a:rPr lang="ru-RU" sz="1100" dirty="0" smtClean="0"/>
              <a:t>. – М.: 1995.</a:t>
            </a:r>
          </a:p>
          <a:p>
            <a:pPr marL="228600" indent="-228600">
              <a:buFont typeface="+mj-lt"/>
              <a:buAutoNum type="arabicPeriod"/>
            </a:pPr>
            <a:r>
              <a:rPr lang="ru-RU" sz="1100" b="1" dirty="0" smtClean="0"/>
              <a:t>Очерки истории зарубежной литературы. </a:t>
            </a:r>
            <a:r>
              <a:rPr lang="ru-RU" sz="1100" dirty="0" smtClean="0"/>
              <a:t>Книга для учащихся 9-11-х классов гимназий и лицеев. Т. II. Литература Древней Греции</a:t>
            </a:r>
            <a:r>
              <a:rPr lang="en-US" sz="1100" dirty="0" smtClean="0"/>
              <a:t> </a:t>
            </a:r>
            <a:r>
              <a:rPr lang="ru-RU" sz="1100" dirty="0" smtClean="0"/>
              <a:t>/ Автор-составитель </a:t>
            </a:r>
            <a:r>
              <a:rPr lang="ru-RU" sz="1100" dirty="0" smtClean="0"/>
              <a:t>В.Н</a:t>
            </a:r>
            <a:r>
              <a:rPr lang="ru-RU" sz="1100" dirty="0" smtClean="0"/>
              <a:t>. </a:t>
            </a:r>
            <a:r>
              <a:rPr lang="ru-RU" sz="1100" dirty="0" err="1" smtClean="0"/>
              <a:t>Распопин</a:t>
            </a:r>
            <a:r>
              <a:rPr lang="ru-RU" sz="1100" dirty="0" smtClean="0"/>
              <a:t>. - Новосибирск: РИЦ "Рассвет", 1997. </a:t>
            </a:r>
          </a:p>
          <a:p>
            <a:pPr marL="228600" indent="-228600">
              <a:buFont typeface="+mj-lt"/>
              <a:buAutoNum type="arabicPeriod"/>
            </a:pPr>
            <a:endParaRPr lang="ru-RU" sz="1100" dirty="0" smtClean="0"/>
          </a:p>
          <a:p>
            <a:pPr marL="228600" indent="-228600" algn="ctr"/>
            <a:r>
              <a:rPr lang="ru-RU" sz="1100" dirty="0" smtClean="0"/>
              <a:t>***</a:t>
            </a:r>
          </a:p>
          <a:p>
            <a:pPr marL="228600" indent="-228600">
              <a:lnSpc>
                <a:spcPct val="120000"/>
              </a:lnSpc>
              <a:buFont typeface="+mj-lt"/>
              <a:buAutoNum type="arabicPeriod"/>
            </a:pPr>
            <a:r>
              <a:rPr lang="ru-RU" sz="1050" dirty="0" smtClean="0">
                <a:cs typeface="Calibri" pitchFamily="34" charset="0"/>
              </a:rPr>
              <a:t>Специализированное учреждение Организации Объединённых Наций по вопросам образования, науки и культуры </a:t>
            </a:r>
            <a:r>
              <a:rPr lang="en-US" sz="1050" dirty="0" smtClean="0">
                <a:cs typeface="Calibri" pitchFamily="34" charset="0"/>
              </a:rPr>
              <a:t>[</a:t>
            </a:r>
            <a:r>
              <a:rPr lang="ru-RU" sz="1050" dirty="0" smtClean="0">
                <a:cs typeface="Calibri" pitchFamily="34" charset="0"/>
              </a:rPr>
              <a:t>Электронный ресурс].  –   Режим доступа:  </a:t>
            </a:r>
            <a:r>
              <a:rPr lang="en-US" sz="1050" dirty="0" smtClean="0">
                <a:cs typeface="Calibri" pitchFamily="34" charset="0"/>
              </a:rPr>
              <a:t>http://whc.unesco.org/en/statesparties/gr</a:t>
            </a:r>
            <a:endParaRPr lang="ru-RU" sz="1050" dirty="0" smtClean="0">
              <a:cs typeface="Calibri" pitchFamily="34" charset="0"/>
            </a:endParaRPr>
          </a:p>
          <a:p>
            <a:pPr marL="228600" indent="-228600">
              <a:lnSpc>
                <a:spcPct val="120000"/>
              </a:lnSpc>
              <a:buFont typeface="+mj-lt"/>
              <a:buAutoNum type="arabicPeriod"/>
            </a:pPr>
            <a:r>
              <a:rPr lang="ru-RU" sz="1050" dirty="0" smtClean="0">
                <a:cs typeface="Calibri" pitchFamily="34" charset="0"/>
              </a:rPr>
              <a:t>Греция. Вечная классика </a:t>
            </a:r>
            <a:r>
              <a:rPr lang="en-US" sz="1050" dirty="0" smtClean="0">
                <a:cs typeface="Calibri" pitchFamily="34" charset="0"/>
              </a:rPr>
              <a:t>[</a:t>
            </a:r>
            <a:r>
              <a:rPr lang="ru-RU" sz="1050" dirty="0" smtClean="0">
                <a:cs typeface="Calibri" pitchFamily="34" charset="0"/>
              </a:rPr>
              <a:t>Электронный ресурс].  –   Режим доступа: </a:t>
            </a:r>
            <a:r>
              <a:rPr lang="en-US" sz="1050" dirty="0" smtClean="0">
                <a:cs typeface="Calibri" pitchFamily="34" charset="0"/>
              </a:rPr>
              <a:t>http://www.gnto.ru/sections/world_heritage_sites.html</a:t>
            </a:r>
          </a:p>
          <a:p>
            <a:pPr marL="228600" indent="-228600">
              <a:lnSpc>
                <a:spcPct val="120000"/>
              </a:lnSpc>
              <a:buFont typeface="+mj-lt"/>
              <a:buAutoNum type="arabicPeriod"/>
            </a:pPr>
            <a:r>
              <a:rPr lang="en-US" sz="1050" dirty="0" smtClean="0">
                <a:cs typeface="Calibri" pitchFamily="34" charset="0"/>
              </a:rPr>
              <a:t>I love Greece. </a:t>
            </a:r>
            <a:r>
              <a:rPr lang="ru-RU" sz="1050" dirty="0" smtClean="0">
                <a:cs typeface="Calibri" pitchFamily="34" charset="0"/>
              </a:rPr>
              <a:t>Портал для влюбленных в Грецию </a:t>
            </a:r>
            <a:r>
              <a:rPr lang="en-US" sz="1050" dirty="0" smtClean="0">
                <a:cs typeface="Calibri" pitchFamily="34" charset="0"/>
              </a:rPr>
              <a:t>[</a:t>
            </a:r>
            <a:r>
              <a:rPr lang="ru-RU" sz="1050" dirty="0" smtClean="0">
                <a:cs typeface="Calibri" pitchFamily="34" charset="0"/>
              </a:rPr>
              <a:t>Электронный ресурс].  –   Режим доступа: </a:t>
            </a:r>
            <a:r>
              <a:rPr lang="en-US" sz="1050" dirty="0" smtClean="0">
                <a:cs typeface="Calibri" pitchFamily="34" charset="0"/>
              </a:rPr>
              <a:t>http://www.ilovegreece.ru/about-greece/heritage/unesco</a:t>
            </a:r>
            <a:endParaRPr lang="ru-RU" sz="1050" dirty="0" smtClean="0">
              <a:cs typeface="Calibri" pitchFamily="34" charset="0"/>
            </a:endParaRPr>
          </a:p>
          <a:p>
            <a:pPr marL="228600" indent="-228600">
              <a:lnSpc>
                <a:spcPct val="120000"/>
              </a:lnSpc>
              <a:buFont typeface="+mj-lt"/>
              <a:buAutoNum type="arabicPeriod"/>
            </a:pPr>
            <a:r>
              <a:rPr lang="ru-RU" sz="1100" dirty="0" smtClean="0"/>
              <a:t>Список объектов всемирного наследия ЮНЕСКО в Греции. </a:t>
            </a:r>
            <a:r>
              <a:rPr lang="ru-RU" sz="1100" dirty="0" err="1" smtClean="0"/>
              <a:t>Википедия</a:t>
            </a:r>
            <a:r>
              <a:rPr lang="en-US" sz="1100" dirty="0" smtClean="0"/>
              <a:t> </a:t>
            </a:r>
            <a:r>
              <a:rPr lang="en-US" sz="1100" dirty="0" smtClean="0">
                <a:cs typeface="Calibri" pitchFamily="34" charset="0"/>
              </a:rPr>
              <a:t>[</a:t>
            </a:r>
            <a:r>
              <a:rPr lang="ru-RU" sz="1100" dirty="0" smtClean="0">
                <a:cs typeface="Calibri" pitchFamily="34" charset="0"/>
              </a:rPr>
              <a:t>Электронный ресурс].  –   Режим доступа:</a:t>
            </a:r>
            <a:endParaRPr lang="ru-RU" sz="1100" dirty="0" smtClean="0"/>
          </a:p>
          <a:p>
            <a:pPr marL="228600" indent="-228600">
              <a:lnSpc>
                <a:spcPct val="120000"/>
              </a:lnSpc>
              <a:buFont typeface="+mj-lt"/>
              <a:buAutoNum type="arabicPeriod"/>
            </a:pPr>
            <a:r>
              <a:rPr lang="ru-RU" sz="1100" dirty="0" smtClean="0"/>
              <a:t>Древняя Греция </a:t>
            </a:r>
            <a:r>
              <a:rPr lang="ru-RU" sz="1100" dirty="0" smtClean="0">
                <a:cs typeface="Calibri" pitchFamily="34" charset="0"/>
              </a:rPr>
              <a:t> </a:t>
            </a:r>
            <a:r>
              <a:rPr lang="en-US" sz="1100" dirty="0" smtClean="0">
                <a:cs typeface="Calibri" pitchFamily="34" charset="0"/>
              </a:rPr>
              <a:t>[</a:t>
            </a:r>
            <a:r>
              <a:rPr lang="ru-RU" sz="1100" dirty="0" smtClean="0">
                <a:cs typeface="Calibri" pitchFamily="34" charset="0"/>
              </a:rPr>
              <a:t>Электронный ресурс].  –   Режим доступа: </a:t>
            </a:r>
            <a:r>
              <a:rPr lang="ru-RU" sz="1100" dirty="0" smtClean="0"/>
              <a:t>http://ellada.spb.ru/</a:t>
            </a:r>
          </a:p>
          <a:p>
            <a:pPr marL="228600" indent="-228600">
              <a:lnSpc>
                <a:spcPct val="120000"/>
              </a:lnSpc>
              <a:buFont typeface="+mj-lt"/>
              <a:buAutoNum type="arabicPeriod"/>
            </a:pPr>
            <a:r>
              <a:rPr lang="en-US" sz="1100" dirty="0" err="1" smtClean="0"/>
              <a:t>Olimpic</a:t>
            </a:r>
            <a:r>
              <a:rPr lang="en-US" sz="1100" dirty="0" smtClean="0"/>
              <a:t> - History </a:t>
            </a:r>
            <a:r>
              <a:rPr lang="ru-RU" sz="1100" dirty="0" smtClean="0">
                <a:cs typeface="Calibri" pitchFamily="34" charset="0"/>
              </a:rPr>
              <a:t> </a:t>
            </a:r>
            <a:r>
              <a:rPr lang="en-US" sz="1100" dirty="0" smtClean="0">
                <a:cs typeface="Calibri" pitchFamily="34" charset="0"/>
              </a:rPr>
              <a:t>[</a:t>
            </a:r>
            <a:r>
              <a:rPr lang="ru-RU" sz="1100" dirty="0" smtClean="0">
                <a:cs typeface="Calibri" pitchFamily="34" charset="0"/>
              </a:rPr>
              <a:t>Электронный ресурс].  –   Режим доступа: </a:t>
            </a:r>
            <a:r>
              <a:rPr lang="en-US" sz="1100" dirty="0" smtClean="0">
                <a:cs typeface="Calibri" pitchFamily="34" charset="0"/>
              </a:rPr>
              <a:t> http://www.olympic-history.ru/istorija_ehllady/istoricheskie_pamjatniki/istoricheskie_pamjatniki_olimpii.html</a:t>
            </a:r>
            <a:endParaRPr lang="ru-RU" sz="1100" dirty="0" smtClean="0">
              <a:cs typeface="Calibri" pitchFamily="34" charset="0"/>
            </a:endParaRPr>
          </a:p>
          <a:p>
            <a:pPr marL="228600" indent="-228600">
              <a:lnSpc>
                <a:spcPct val="120000"/>
              </a:lnSpc>
              <a:buFont typeface="+mj-lt"/>
              <a:buAutoNum type="arabicPeriod"/>
            </a:pPr>
            <a:r>
              <a:rPr lang="en-US" sz="1100" dirty="0" err="1" smtClean="0"/>
              <a:t>Grecomania</a:t>
            </a:r>
            <a:r>
              <a:rPr lang="en-US" sz="1100" dirty="0" smtClean="0"/>
              <a:t> </a:t>
            </a:r>
            <a:r>
              <a:rPr lang="ru-RU" sz="1100" dirty="0" smtClean="0"/>
              <a:t>Путеводитель  по Греции </a:t>
            </a:r>
            <a:r>
              <a:rPr lang="en-US" sz="1100" dirty="0" smtClean="0">
                <a:cs typeface="Calibri" pitchFamily="34" charset="0"/>
              </a:rPr>
              <a:t>[</a:t>
            </a:r>
            <a:r>
              <a:rPr lang="ru-RU" sz="1100" dirty="0" smtClean="0">
                <a:cs typeface="Calibri" pitchFamily="34" charset="0"/>
              </a:rPr>
              <a:t>Электронный ресурс].  –   Режим доступа: </a:t>
            </a:r>
            <a:r>
              <a:rPr lang="en-US" sz="1100" dirty="0" smtClean="0">
                <a:cs typeface="Calibri" pitchFamily="34" charset="0"/>
              </a:rPr>
              <a:t>http://www.grekomania.ru/</a:t>
            </a:r>
            <a:endParaRPr lang="ru-RU" sz="1100" dirty="0" smtClean="0">
              <a:cs typeface="Calibri" pitchFamily="34" charset="0"/>
            </a:endParaRPr>
          </a:p>
          <a:p>
            <a:pPr marL="228600" indent="-228600">
              <a:lnSpc>
                <a:spcPct val="120000"/>
              </a:lnSpc>
              <a:buFont typeface="+mj-lt"/>
              <a:buAutoNum type="arabicPeriod"/>
            </a:pPr>
            <a:r>
              <a:rPr lang="en-US" sz="1100" dirty="0" err="1" smtClean="0"/>
              <a:t>AirPano</a:t>
            </a:r>
            <a:r>
              <a:rPr lang="ru-RU" sz="1100" dirty="0" smtClean="0"/>
              <a:t> </a:t>
            </a:r>
            <a:r>
              <a:rPr lang="ru-RU" sz="1100" b="1" dirty="0" smtClean="0"/>
              <a:t> </a:t>
            </a:r>
            <a:r>
              <a:rPr lang="ru-RU" sz="1100" dirty="0" err="1" smtClean="0"/>
              <a:t>Аэрофотопанорамы</a:t>
            </a:r>
            <a:r>
              <a:rPr lang="ru-RU" sz="1100" dirty="0" smtClean="0"/>
              <a:t>. 3D Виртуальные Туры Вокруг Света  </a:t>
            </a:r>
            <a:r>
              <a:rPr lang="en-US" sz="1100" dirty="0" smtClean="0">
                <a:cs typeface="Calibri" pitchFamily="34" charset="0"/>
              </a:rPr>
              <a:t>[</a:t>
            </a:r>
            <a:r>
              <a:rPr lang="ru-RU" sz="1100" dirty="0" smtClean="0">
                <a:cs typeface="Calibri" pitchFamily="34" charset="0"/>
              </a:rPr>
              <a:t>Электронный ресурс].  –   Режим доступа:  </a:t>
            </a:r>
            <a:r>
              <a:rPr lang="en-US" sz="1100" dirty="0" smtClean="0"/>
              <a:t>http://www.airpano.ru/</a:t>
            </a:r>
            <a:endParaRPr lang="ru-RU" sz="1100" dirty="0" smtClean="0"/>
          </a:p>
          <a:p>
            <a:pPr marL="228600" indent="-228600">
              <a:lnSpc>
                <a:spcPct val="120000"/>
              </a:lnSpc>
              <a:buFont typeface="+mj-lt"/>
              <a:buAutoNum type="arabicPeriod"/>
            </a:pPr>
            <a:r>
              <a:rPr lang="ru-RU" sz="1100" dirty="0" smtClean="0"/>
              <a:t>Греция. Фотографии Андрея </a:t>
            </a:r>
            <a:r>
              <a:rPr lang="ru-RU" sz="1100" dirty="0" err="1" smtClean="0"/>
              <a:t>Помянтовского</a:t>
            </a:r>
            <a:r>
              <a:rPr lang="ru-RU" sz="1100" dirty="0" smtClean="0"/>
              <a:t> </a:t>
            </a:r>
            <a:r>
              <a:rPr lang="en-US" sz="1100" dirty="0" smtClean="0">
                <a:cs typeface="Calibri" pitchFamily="34" charset="0"/>
              </a:rPr>
              <a:t>[</a:t>
            </a:r>
            <a:r>
              <a:rPr lang="ru-RU" sz="1100" dirty="0" smtClean="0">
                <a:cs typeface="Calibri" pitchFamily="34" charset="0"/>
              </a:rPr>
              <a:t>Электронный ресурс].  –   Режим доступа: </a:t>
            </a:r>
            <a:r>
              <a:rPr lang="en-US" sz="1100" dirty="0" smtClean="0">
                <a:cs typeface="Calibri" pitchFamily="34" charset="0"/>
              </a:rPr>
              <a:t>http://www.photosight.ru/set/1429/</a:t>
            </a:r>
            <a:endParaRPr lang="ru-RU" sz="1100" dirty="0" smtClean="0"/>
          </a:p>
        </p:txBody>
      </p:sp>
      <p:sp>
        <p:nvSpPr>
          <p:cNvPr id="8" name="TextBox 7">
            <a:hlinkClick r:id="rId3"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sp>
        <p:nvSpPr>
          <p:cNvPr id="5" name="TextBox 4"/>
          <p:cNvSpPr txBox="1"/>
          <p:nvPr/>
        </p:nvSpPr>
        <p:spPr>
          <a:xfrm>
            <a:off x="1331640" y="548680"/>
            <a:ext cx="6120680" cy="400110"/>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Использованные источники</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Храм Аполлона Эпикурейского в </a:t>
            </a:r>
            <a:r>
              <a:rPr lang="ru-RU" sz="2000"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Бассах</a:t>
            </a: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1986</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TextBox 2"/>
          <p:cNvSpPr txBox="1"/>
          <p:nvPr/>
        </p:nvSpPr>
        <p:spPr>
          <a:xfrm>
            <a:off x="1403648" y="3501008"/>
            <a:ext cx="7632848" cy="2862322"/>
          </a:xfrm>
          <a:prstGeom prst="rect">
            <a:avLst/>
          </a:prstGeom>
          <a:noFill/>
        </p:spPr>
        <p:txBody>
          <a:bodyPr wrap="square" rtlCol="0">
            <a:spAutoFit/>
          </a:bodyPr>
          <a:lstStyle/>
          <a:p>
            <a:pPr algn="just"/>
            <a:endParaRPr lang="ru-RU" sz="400" dirty="0" smtClean="0"/>
          </a:p>
          <a:p>
            <a:pPr algn="just"/>
            <a:r>
              <a:rPr lang="ru-RU" sz="1100" dirty="0" smtClean="0"/>
              <a:t>Храм в </a:t>
            </a:r>
            <a:r>
              <a:rPr lang="ru-RU" sz="1100" dirty="0" err="1" smtClean="0"/>
              <a:t>Бассах</a:t>
            </a:r>
            <a:r>
              <a:rPr lang="ru-RU" sz="1100" dirty="0" smtClean="0"/>
              <a:t> представляет собой выдающийся пример традиционной храмовой постройки, он является уникальным художественным произведением, отличительными чертами которого можно назвать архаичные черты (удлиненный периптер, исключительная пропорциональность 15-ти колонн на длинной боковой стороне и 6-ти колонн на фасаде здания, а также ориентация с севера на юг) и смелые инновационные приемы (использование ионического и коринфского ордеров в дорическом строении, разнообразие использованных материалов и оригинальное расположение </a:t>
            </a:r>
            <a:r>
              <a:rPr lang="ru-RU" sz="1100" dirty="0" err="1" smtClean="0"/>
              <a:t>целлы</a:t>
            </a:r>
            <a:r>
              <a:rPr lang="ru-RU" sz="1100" dirty="0" smtClean="0"/>
              <a:t> и </a:t>
            </a:r>
            <a:r>
              <a:rPr lang="ru-RU" sz="1100" dirty="0" err="1" smtClean="0"/>
              <a:t>адитона</a:t>
            </a:r>
            <a:r>
              <a:rPr lang="ru-RU" sz="1100" dirty="0" smtClean="0"/>
              <a:t>).</a:t>
            </a:r>
          </a:p>
          <a:p>
            <a:pPr algn="just"/>
            <a:r>
              <a:rPr lang="ru-RU" sz="1100" dirty="0" smtClean="0"/>
              <a:t>Знаменитый географ и путешественник </a:t>
            </a:r>
            <a:r>
              <a:rPr lang="ru-RU" sz="1100" dirty="0" err="1" smtClean="0"/>
              <a:t>Павсаний</a:t>
            </a:r>
            <a:r>
              <a:rPr lang="ru-RU" sz="1100" dirty="0" smtClean="0"/>
              <a:t>, восхищавшийся его красотой и гармонией, приписал авторство храма архитектору </a:t>
            </a:r>
            <a:r>
              <a:rPr lang="ru-RU" sz="1100" dirty="0" err="1" smtClean="0"/>
              <a:t>Иктину</a:t>
            </a:r>
            <a:r>
              <a:rPr lang="ru-RU" sz="1100" dirty="0" smtClean="0"/>
              <a:t>, но современные археологи не сумели подтвердить данный факт.</a:t>
            </a:r>
          </a:p>
          <a:p>
            <a:pPr algn="just"/>
            <a:r>
              <a:rPr lang="ru-RU" sz="1100" dirty="0" smtClean="0"/>
              <a:t>Расположенный вдали от городских поселений Храм долгое время оставался никому не известным,</a:t>
            </a:r>
            <a:r>
              <a:rPr lang="en-US" sz="1100" dirty="0" smtClean="0"/>
              <a:t> </a:t>
            </a:r>
            <a:r>
              <a:rPr lang="ru-RU" sz="1100" dirty="0" smtClean="0"/>
              <a:t>именно благодаря этому хорошо сохранился до наших дней. В 1765 году его случайно обнаружил французский архитектор, который сделал его достоянием научных кругов. Первая археологическая экспедиция в 1812 году не столько принесла пользу, сколько оказала пагубное воздействие на целостность святилища. Вслед за 22 рельефными пластинами ионического фриза были обнаружены изумительные скульптуры храма, которые вместе с коринфской капителью были в 1814 году приобретены для Британского музея и вывезены из страны по приказу будущего короля Великобритании Георга IV.   Первые серьёзные раскопки производились здесь в 1836 году, в них принимал участие Карл Брюллов. Лишенный своих бесценных украшений Храм в </a:t>
            </a:r>
            <a:r>
              <a:rPr lang="ru-RU" sz="1100" dirty="0" err="1" smtClean="0"/>
              <a:t>Бассах</a:t>
            </a:r>
            <a:r>
              <a:rPr lang="ru-RU" sz="1100" dirty="0" smtClean="0"/>
              <a:t> был отреставрирован в 1902 и в 1965 году.</a:t>
            </a:r>
            <a:endParaRPr lang="ru-RU" sz="1100" dirty="0"/>
          </a:p>
        </p:txBody>
      </p:sp>
      <p:pic>
        <p:nvPicPr>
          <p:cNvPr id="7" name="Рисунок 6" descr="шарик.png">
            <a:hlinkClick r:id="rId3" tooltip="Щёлкните для просмотра Gogle-карт, панорам и фото"/>
          </p:cNvPr>
          <p:cNvPicPr>
            <a:picLocks noChangeAspect="1"/>
          </p:cNvPicPr>
          <p:nvPr/>
        </p:nvPicPr>
        <p:blipFill>
          <a:blip r:embed="rId4" cstate="print"/>
          <a:stretch>
            <a:fillRect/>
          </a:stretch>
        </p:blipFill>
        <p:spPr>
          <a:xfrm>
            <a:off x="107504" y="5085184"/>
            <a:ext cx="899592" cy="1001546"/>
          </a:xfrm>
          <a:prstGeom prst="rect">
            <a:avLst/>
          </a:prstGeom>
        </p:spPr>
      </p:pic>
      <p:sp>
        <p:nvSpPr>
          <p:cNvPr id="8" name="TextBox 7"/>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sp>
        <p:nvSpPr>
          <p:cNvPr id="6" name="TextBox 5">
            <a:hlinkClick r:id="rId5"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pic>
        <p:nvPicPr>
          <p:cNvPr id="9" name="Рисунок 8" descr="555.jpg"/>
          <p:cNvPicPr>
            <a:picLocks noChangeAspect="1"/>
          </p:cNvPicPr>
          <p:nvPr/>
        </p:nvPicPr>
        <p:blipFill>
          <a:blip r:embed="rId6" cstate="print"/>
          <a:stretch>
            <a:fillRect/>
          </a:stretch>
        </p:blipFill>
        <p:spPr>
          <a:xfrm>
            <a:off x="6948264" y="1628800"/>
            <a:ext cx="2024515" cy="1459208"/>
          </a:xfrm>
          <a:prstGeom prst="rect">
            <a:avLst/>
          </a:prstGeom>
        </p:spPr>
      </p:pic>
      <p:sp>
        <p:nvSpPr>
          <p:cNvPr id="10" name="TextBox 9"/>
          <p:cNvSpPr txBox="1"/>
          <p:nvPr/>
        </p:nvSpPr>
        <p:spPr>
          <a:xfrm>
            <a:off x="1403648" y="1484784"/>
            <a:ext cx="5472608" cy="1969770"/>
          </a:xfrm>
          <a:prstGeom prst="rect">
            <a:avLst/>
          </a:prstGeom>
          <a:noFill/>
        </p:spPr>
        <p:txBody>
          <a:bodyPr wrap="square" rtlCol="0">
            <a:spAutoFit/>
          </a:bodyPr>
          <a:lstStyle/>
          <a:p>
            <a:pPr algn="just"/>
            <a:r>
              <a:rPr lang="ru-RU" sz="1200" b="1" cap="all" dirty="0" err="1" smtClean="0"/>
              <a:t>Бассы</a:t>
            </a:r>
            <a:r>
              <a:rPr lang="ru-RU" sz="1200" cap="all" dirty="0" smtClean="0"/>
              <a:t> </a:t>
            </a:r>
            <a:r>
              <a:rPr lang="ru-RU" sz="1100" dirty="0" smtClean="0"/>
              <a:t>(</a:t>
            </a:r>
            <a:r>
              <a:rPr lang="ru-RU" sz="1100" dirty="0" err="1" smtClean="0"/>
              <a:t>др.-греч</a:t>
            </a:r>
            <a:r>
              <a:rPr lang="ru-RU" sz="1100" dirty="0" smtClean="0"/>
              <a:t>. </a:t>
            </a:r>
            <a:r>
              <a:rPr lang="ru-RU" sz="1100" dirty="0" err="1" smtClean="0"/>
              <a:t>Βασσαι </a:t>
            </a:r>
            <a:r>
              <a:rPr lang="ru-RU" sz="1100" dirty="0" smtClean="0"/>
              <a:t>— ущелье) — территория между древнегреческими областями Аркадией, </a:t>
            </a:r>
            <a:r>
              <a:rPr lang="ru-RU" sz="1100" dirty="0" err="1" smtClean="0"/>
              <a:t>Трифилией</a:t>
            </a:r>
            <a:r>
              <a:rPr lang="ru-RU" sz="1100" dirty="0" smtClean="0"/>
              <a:t> и </a:t>
            </a:r>
            <a:r>
              <a:rPr lang="ru-RU" sz="1100" dirty="0" err="1" smtClean="0"/>
              <a:t>Мессенией</a:t>
            </a:r>
            <a:r>
              <a:rPr lang="ru-RU" sz="1100" dirty="0" smtClean="0"/>
              <a:t>. </a:t>
            </a:r>
          </a:p>
          <a:p>
            <a:pPr algn="just"/>
            <a:r>
              <a:rPr lang="ru-RU" sz="1100" dirty="0" smtClean="0"/>
              <a:t>В этой гористой местности, на западном склоне горы </a:t>
            </a:r>
            <a:r>
              <a:rPr lang="ru-RU" sz="1100" dirty="0" err="1" smtClean="0"/>
              <a:t>Котилион</a:t>
            </a:r>
            <a:r>
              <a:rPr lang="ru-RU" sz="1100" dirty="0" smtClean="0"/>
              <a:t>, на высоте 1130 метров над уровнем моря, жители города </a:t>
            </a:r>
            <a:r>
              <a:rPr lang="ru-RU" sz="1100" dirty="0" err="1" smtClean="0"/>
              <a:t>Фигалия</a:t>
            </a:r>
            <a:r>
              <a:rPr lang="ru-RU" sz="1100" dirty="0" smtClean="0"/>
              <a:t> основали святилище, посвящённое Аполлону Эпикурейскому, Богу-врачевателю, избавившему город от эпидемии чумы. Дорога длиной в 13 км связывает храм с городом.  Храм Бога солнца и здоровья был построен к середине V в. до н.э. (420-410 до н.э.). Храм, в котором были обнаружены старейшие коринфские капители, сочетает архаику и чистоту дорического стиля со смелыми архитектурными новациями.  Горы Пелопоннеса</a:t>
            </a:r>
            <a:r>
              <a:rPr lang="ru-RU" sz="1100" b="1" dirty="0" smtClean="0"/>
              <a:t> </a:t>
            </a:r>
            <a:r>
              <a:rPr lang="ru-RU" sz="1100" dirty="0" smtClean="0"/>
              <a:t>образуют здесь фантастический пейзаж, среди которого величаво возвышается монументальный храм. Вершины </a:t>
            </a:r>
            <a:r>
              <a:rPr lang="ru-RU" sz="1100" dirty="0" err="1" smtClean="0"/>
              <a:t>Kотилио</a:t>
            </a:r>
            <a:r>
              <a:rPr lang="ru-RU" sz="1100" dirty="0" smtClean="0"/>
              <a:t>, </a:t>
            </a:r>
            <a:r>
              <a:rPr lang="ru-RU" sz="1100" dirty="0" err="1" smtClean="0"/>
              <a:t>Ликей</a:t>
            </a:r>
            <a:r>
              <a:rPr lang="ru-RU" sz="1100" dirty="0" smtClean="0"/>
              <a:t>, </a:t>
            </a:r>
            <a:r>
              <a:rPr lang="ru-RU" sz="1100" dirty="0" err="1" smtClean="0"/>
              <a:t>Тетразио</a:t>
            </a:r>
            <a:r>
              <a:rPr lang="ru-RU" sz="1100" dirty="0" smtClean="0"/>
              <a:t> и Элей стоят как стражи вокруг долины </a:t>
            </a:r>
            <a:r>
              <a:rPr lang="ru-RU" sz="1100" dirty="0" err="1" smtClean="0"/>
              <a:t>Бассы</a:t>
            </a:r>
            <a:r>
              <a:rPr lang="ru-RU" sz="1100" dirty="0" smtClean="0"/>
              <a:t>. </a:t>
            </a: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555.jpg"/>
          <p:cNvPicPr>
            <a:picLocks noChangeAspect="1"/>
          </p:cNvPicPr>
          <p:nvPr/>
        </p:nvPicPr>
        <p:blipFill>
          <a:blip r:embed="rId3" cstate="print"/>
          <a:stretch>
            <a:fillRect/>
          </a:stretch>
        </p:blipFill>
        <p:spPr>
          <a:xfrm>
            <a:off x="1331640" y="1402403"/>
            <a:ext cx="7569131" cy="5455597"/>
          </a:xfrm>
          <a:prstGeom prst="rect">
            <a:avLst/>
          </a:prstGeom>
        </p:spPr>
      </p:pic>
      <p:sp>
        <p:nvSpPr>
          <p:cNvPr id="4" name="TextBox 3"/>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Храм Аполлона Эпикурейского в </a:t>
            </a:r>
            <a:r>
              <a:rPr lang="ru-RU" sz="2000" b="1" cap="all"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Бассах</a:t>
            </a: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1986</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5" name="Рисунок 4" descr="шарик.png">
            <a:hlinkClick r:id="rId4" tooltip="Щёлкните для просмотра Gogle-карт, панорам и фото"/>
          </p:cNvPr>
          <p:cNvPicPr>
            <a:picLocks noChangeAspect="1"/>
          </p:cNvPicPr>
          <p:nvPr/>
        </p:nvPicPr>
        <p:blipFill>
          <a:blip r:embed="rId5" cstate="print"/>
          <a:stretch>
            <a:fillRect/>
          </a:stretch>
        </p:blipFill>
        <p:spPr>
          <a:xfrm>
            <a:off x="107504" y="5085184"/>
            <a:ext cx="899592" cy="1001546"/>
          </a:xfrm>
          <a:prstGeom prst="rect">
            <a:avLst/>
          </a:prstGeom>
        </p:spPr>
      </p:pic>
      <p:sp>
        <p:nvSpPr>
          <p:cNvPr id="6" name="TextBox 5"/>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sp>
        <p:nvSpPr>
          <p:cNvPr id="7" name="TextBox 6">
            <a:hlinkClick r:id="rId6"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pic>
        <p:nvPicPr>
          <p:cNvPr id="8" name="Рисунок 7" descr="templo_de_afaia3-2.jpg"/>
          <p:cNvPicPr>
            <a:picLocks noChangeAspect="1"/>
          </p:cNvPicPr>
          <p:nvPr/>
        </p:nvPicPr>
        <p:blipFill>
          <a:blip r:embed="rId7" cstate="print"/>
          <a:srcRect b="3975"/>
          <a:stretch>
            <a:fillRect/>
          </a:stretch>
        </p:blipFill>
        <p:spPr>
          <a:xfrm>
            <a:off x="1331640" y="1412776"/>
            <a:ext cx="7560840" cy="544522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1000"/>
                                        <p:tgtEl>
                                          <p:spTgt spid="2"/>
                                        </p:tgtEl>
                                      </p:cBhvr>
                                    </p:animEffect>
                                    <p:set>
                                      <p:cBhvr>
                                        <p:cTn id="12" dur="1" fill="hold">
                                          <p:stCondLst>
                                            <p:cond delay="999"/>
                                          </p:stCondLst>
                                        </p:cTn>
                                        <p:tgtEl>
                                          <p:spTgt spid="2"/>
                                        </p:tgtEl>
                                        <p:attrNameLst>
                                          <p:attrName>style.visibility</p:attrName>
                                        </p:attrNameLst>
                                      </p:cBhvr>
                                      <p:to>
                                        <p:strVal val="hidden"/>
                                      </p:to>
                                    </p:set>
                                  </p:childTnLst>
                                </p:cTn>
                              </p:par>
                              <p:par>
                                <p:cTn id="13" presetID="2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Археологические памятники Дельф </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1987</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TextBox 3"/>
          <p:cNvSpPr txBox="1"/>
          <p:nvPr/>
        </p:nvSpPr>
        <p:spPr>
          <a:xfrm>
            <a:off x="1475656" y="3212976"/>
            <a:ext cx="7416824" cy="3162404"/>
          </a:xfrm>
          <a:prstGeom prst="rect">
            <a:avLst/>
          </a:prstGeom>
          <a:noFill/>
        </p:spPr>
        <p:txBody>
          <a:bodyPr wrap="square" rtlCol="0">
            <a:spAutoFit/>
          </a:bodyPr>
          <a:lstStyle/>
          <a:p>
            <a:pPr algn="just"/>
            <a:r>
              <a:rPr lang="ru-RU" sz="1050" i="1" dirty="0" smtClean="0"/>
              <a:t>«В средней Греции много гор. На горах – пастбища. Одна коза отбилась от стада, забралась на утёс и вдруг стала там скакать и биться на одном месте.  Пастух полез, чтоб снять её и тоже стал прыгать, бесноваться и кричать бессвязные слова. Когда его сняли, то оказалось:  в земле в этом месте была расселина, из неё шли дурманящие пары, и человек, подышав ими, делался как безумный.  Жрецы сказали: «Это - то самое место, где бог Аполлон убил дракона Пифона, сына Земли. Нужно выстроить здесь храм, над расселиной посадить прорицательницу, и она, надышавшись опьяняющим паром, будет предсказывать будущее».   Так был построен храм Аполлона в Дельфах. Считалось, что это – самый первый греческий храм.  В середине храма овальной глыбой лежал большой белый камень – «пуп земли». Раз в месяц со всей Греции стекались в Дельфы просители:  прорицательница-пифия отвечала на их вопросы и просьбы несвязными криками, а жрецы перекладывали её слова благозвучными стихами» </a:t>
            </a:r>
            <a:r>
              <a:rPr lang="en-US" sz="1050" dirty="0" smtClean="0"/>
              <a:t>[1</a:t>
            </a:r>
            <a:r>
              <a:rPr lang="ru-RU" sz="1050" dirty="0" smtClean="0"/>
              <a:t>, 37</a:t>
            </a:r>
            <a:r>
              <a:rPr lang="en-US" sz="1050" dirty="0" smtClean="0"/>
              <a:t>]</a:t>
            </a:r>
            <a:r>
              <a:rPr lang="ru-RU" sz="1050" i="1" dirty="0" smtClean="0"/>
              <a:t>.</a:t>
            </a:r>
          </a:p>
          <a:p>
            <a:pPr algn="just"/>
            <a:endParaRPr lang="ru-RU" sz="400" dirty="0" smtClean="0"/>
          </a:p>
          <a:p>
            <a:pPr algn="just"/>
            <a:endParaRPr lang="ru-RU" sz="500" dirty="0" smtClean="0"/>
          </a:p>
          <a:p>
            <a:pPr algn="just"/>
            <a:r>
              <a:rPr lang="ru-RU" sz="1100" i="1" dirty="0" smtClean="0"/>
              <a:t>«Дельфы были священным городом под покровительством Аполлона: без стен, без войска. Все окрестные государства заключили договор: защищать Дельфы от любого нападения. Раз в четыре года в Дельфах, как в Олимпии, объявлялся «божий мир» для всей Греции и устраивались общегреческие состязания – Пифийские игры. Они были такие же, как Олимпийские, но в них были ещё и музыкальные состязания  - на лире и на флейте» </a:t>
            </a:r>
            <a:r>
              <a:rPr lang="en-US" sz="1100" dirty="0" smtClean="0"/>
              <a:t>[1</a:t>
            </a:r>
            <a:r>
              <a:rPr lang="ru-RU" sz="1100" dirty="0" smtClean="0"/>
              <a:t>, 39</a:t>
            </a:r>
            <a:r>
              <a:rPr lang="en-US" sz="1100" dirty="0" smtClean="0"/>
              <a:t>]</a:t>
            </a:r>
            <a:r>
              <a:rPr lang="ru-RU" sz="1100" dirty="0" smtClean="0"/>
              <a:t>.</a:t>
            </a:r>
            <a:endParaRPr lang="ru-RU" sz="1100" i="1" dirty="0" smtClean="0"/>
          </a:p>
          <a:p>
            <a:pPr algn="just"/>
            <a:endParaRPr lang="en-US" sz="400" dirty="0" smtClean="0"/>
          </a:p>
          <a:p>
            <a:pPr algn="just"/>
            <a:r>
              <a:rPr lang="ru-RU" sz="1100" dirty="0" smtClean="0"/>
              <a:t>В 191 году до н.э. Дельфы были завоеваны римлянами. В период римского правления место подвергалось постоянным грабежам, хотя некоторые из императоров и оказывали Дельфам своё покровительство. С распространением христианства святилище утратило свою религиозную функцию и было окончательно закрыто императором Феодосием Великим.</a:t>
            </a:r>
          </a:p>
        </p:txBody>
      </p:sp>
      <p:pic>
        <p:nvPicPr>
          <p:cNvPr id="5" name="Рисунок 4" descr="шарик.png">
            <a:hlinkClick r:id="rId3" tooltip="Щёлкните для просмотра Gogle-карт, панорам и фото"/>
          </p:cNvPr>
          <p:cNvPicPr>
            <a:picLocks noChangeAspect="1"/>
          </p:cNvPicPr>
          <p:nvPr/>
        </p:nvPicPr>
        <p:blipFill>
          <a:blip r:embed="rId4" cstate="print"/>
          <a:stretch>
            <a:fillRect/>
          </a:stretch>
        </p:blipFill>
        <p:spPr>
          <a:xfrm>
            <a:off x="107504" y="5085184"/>
            <a:ext cx="899592" cy="1001546"/>
          </a:xfrm>
          <a:prstGeom prst="rect">
            <a:avLst/>
          </a:prstGeom>
        </p:spPr>
      </p:pic>
      <p:sp>
        <p:nvSpPr>
          <p:cNvPr id="6" name="TextBox 5"/>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sp>
        <p:nvSpPr>
          <p:cNvPr id="8" name="TextBox 7">
            <a:hlinkClick r:id="rId5"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pic>
        <p:nvPicPr>
          <p:cNvPr id="7" name="Рисунок 6" descr="big_atsc00019.jpg"/>
          <p:cNvPicPr>
            <a:picLocks noChangeAspect="1"/>
          </p:cNvPicPr>
          <p:nvPr/>
        </p:nvPicPr>
        <p:blipFill>
          <a:blip r:embed="rId6" cstate="print"/>
          <a:srcRect r="1376"/>
          <a:stretch>
            <a:fillRect/>
          </a:stretch>
        </p:blipFill>
        <p:spPr>
          <a:xfrm>
            <a:off x="6444208" y="1556792"/>
            <a:ext cx="2346513" cy="1656184"/>
          </a:xfrm>
          <a:prstGeom prst="rect">
            <a:avLst/>
          </a:prstGeom>
        </p:spPr>
      </p:pic>
      <p:sp>
        <p:nvSpPr>
          <p:cNvPr id="9" name="Прямоугольник 8"/>
          <p:cNvSpPr/>
          <p:nvPr/>
        </p:nvSpPr>
        <p:spPr>
          <a:xfrm>
            <a:off x="1475656" y="1556792"/>
            <a:ext cx="4896544" cy="1615827"/>
          </a:xfrm>
          <a:prstGeom prst="rect">
            <a:avLst/>
          </a:prstGeom>
        </p:spPr>
        <p:txBody>
          <a:bodyPr wrap="square">
            <a:spAutoFit/>
          </a:bodyPr>
          <a:lstStyle/>
          <a:p>
            <a:pPr algn="just"/>
            <a:r>
              <a:rPr lang="ru-RU" sz="1100" b="1" cap="all" dirty="0" smtClean="0"/>
              <a:t>Дельфы</a:t>
            </a:r>
            <a:r>
              <a:rPr lang="ru-RU" sz="1100" dirty="0" smtClean="0"/>
              <a:t> — древнегреческий город в юго-восточной </a:t>
            </a:r>
            <a:r>
              <a:rPr lang="ru-RU" sz="1100" dirty="0" err="1" smtClean="0"/>
              <a:t>Фокиде</a:t>
            </a:r>
            <a:r>
              <a:rPr lang="ru-RU" sz="1100" dirty="0" smtClean="0"/>
              <a:t>, общегреческий религиозный центр. Дельфы, гармонично вписанные в великолепный ландшафт, в VI в. до н.э. были важнейшим религиозным центром и символом единства всего древнегреческого мира. Расположение Дельф уже само по себе уникально: гора Парнас представляет собой природный шедевр, на котором были во множестве возведены памятники архитектуры:  террасы, храмы, сокровищницы - все вместе они производят неизгладимое, волшебное впечатление. Это выдающийся образец великолепного панэллинского святилища в изумительном окружении нетронутой природы.</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Археологические памятники Дельф </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1987</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TextBox 3"/>
          <p:cNvSpPr txBox="1"/>
          <p:nvPr/>
        </p:nvSpPr>
        <p:spPr>
          <a:xfrm>
            <a:off x="1331640" y="1340768"/>
            <a:ext cx="7632848" cy="5232202"/>
          </a:xfrm>
          <a:prstGeom prst="rect">
            <a:avLst/>
          </a:prstGeom>
          <a:noFill/>
        </p:spPr>
        <p:txBody>
          <a:bodyPr wrap="square" rtlCol="0">
            <a:spAutoFit/>
          </a:bodyPr>
          <a:lstStyle/>
          <a:p>
            <a:pPr algn="just"/>
            <a:r>
              <a:rPr lang="ru-RU" sz="1100" dirty="0" smtClean="0"/>
              <a:t>Наиболее известные памятники Дельф:</a:t>
            </a:r>
          </a:p>
          <a:p>
            <a:pPr algn="just"/>
            <a:endParaRPr lang="ru-RU" sz="400" dirty="0" smtClean="0"/>
          </a:p>
          <a:p>
            <a:pPr algn="just">
              <a:buBlip>
                <a:blip r:embed="rId3"/>
              </a:buBlip>
            </a:pPr>
            <a:r>
              <a:rPr lang="ru-RU" sz="1100" b="1" cap="all" dirty="0" smtClean="0">
                <a:hlinkClick r:id="rId4"/>
              </a:rPr>
              <a:t> Храм Аполлона</a:t>
            </a:r>
            <a:r>
              <a:rPr lang="ru-RU" sz="1100" dirty="0" smtClean="0"/>
              <a:t>,  датируемый </a:t>
            </a:r>
            <a:r>
              <a:rPr lang="en-US" sz="1100" dirty="0" smtClean="0"/>
              <a:t>IV</a:t>
            </a:r>
            <a:r>
              <a:rPr lang="ru-RU" sz="1100" dirty="0" smtClean="0"/>
              <a:t> веком до н.э., был построен на руинах храма, относящегося к </a:t>
            </a:r>
            <a:r>
              <a:rPr lang="en-US" sz="1100" dirty="0" smtClean="0"/>
              <a:t>VI</a:t>
            </a:r>
            <a:r>
              <a:rPr lang="ru-RU" sz="1100" dirty="0" smtClean="0"/>
              <a:t> веку до н.э. Внутри его находился </a:t>
            </a:r>
            <a:r>
              <a:rPr lang="ru-RU" sz="1100" dirty="0" err="1" smtClean="0"/>
              <a:t>адитон</a:t>
            </a:r>
            <a:r>
              <a:rPr lang="ru-RU" sz="1100" dirty="0" smtClean="0"/>
              <a:t> - центр Дельфийского оракула, на котором восседала Пифия.</a:t>
            </a:r>
          </a:p>
          <a:p>
            <a:pPr algn="just">
              <a:buBlip>
                <a:blip r:embed="rId3"/>
              </a:buBlip>
            </a:pPr>
            <a:r>
              <a:rPr lang="ru-RU" sz="1100" b="1" dirty="0" smtClean="0"/>
              <a:t> </a:t>
            </a:r>
            <a:r>
              <a:rPr lang="ru-RU" sz="1100" b="1" cap="all" dirty="0" smtClean="0">
                <a:hlinkClick r:id="rId5"/>
              </a:rPr>
              <a:t>Сокровищница афинян </a:t>
            </a:r>
            <a:r>
              <a:rPr lang="ru-RU" sz="1100" dirty="0" smtClean="0"/>
              <a:t>- маленькое строение дорического ордера, с двумя колоннами "ин </a:t>
            </a:r>
            <a:r>
              <a:rPr lang="ru-RU" sz="1100" dirty="0" err="1" smtClean="0"/>
              <a:t>антис</a:t>
            </a:r>
            <a:r>
              <a:rPr lang="ru-RU" sz="1100" dirty="0" smtClean="0"/>
              <a:t>", украшенное богатыми рельефами, которое было построено жителями Афин для хранения даров, преподносимых богу Аполлону.</a:t>
            </a:r>
          </a:p>
          <a:p>
            <a:pPr algn="just">
              <a:buBlip>
                <a:blip r:embed="rId3"/>
              </a:buBlip>
            </a:pPr>
            <a:r>
              <a:rPr lang="ru-RU" sz="1100" b="1" dirty="0" smtClean="0"/>
              <a:t> </a:t>
            </a:r>
            <a:r>
              <a:rPr lang="ru-RU" sz="1100" b="1" cap="all" dirty="0" smtClean="0"/>
              <a:t>Алтарь  </a:t>
            </a:r>
            <a:r>
              <a:rPr lang="ru-RU" sz="1100" b="1" cap="all" dirty="0" err="1" smtClean="0"/>
              <a:t>хиосцев</a:t>
            </a:r>
            <a:r>
              <a:rPr lang="ru-RU" sz="1100" cap="all" dirty="0" smtClean="0"/>
              <a:t>: </a:t>
            </a:r>
            <a:r>
              <a:rPr lang="ru-RU" sz="1100" dirty="0" smtClean="0"/>
              <a:t>большой алтарь в святилище, напротив Храма Аполлона, возведённый жителями </a:t>
            </a:r>
            <a:r>
              <a:rPr lang="ru-RU" sz="1100" dirty="0" err="1" smtClean="0"/>
              <a:t>Хиоса</a:t>
            </a:r>
            <a:r>
              <a:rPr lang="ru-RU" sz="1100" dirty="0" smtClean="0"/>
              <a:t> в </a:t>
            </a:r>
            <a:r>
              <a:rPr lang="en-US" sz="1100" dirty="0" smtClean="0"/>
              <a:t>V</a:t>
            </a:r>
            <a:r>
              <a:rPr lang="ru-RU" sz="1100" dirty="0" smtClean="0"/>
              <a:t> веке до н.э. Памятник выполнен из черного мрамора, а его основание и карниз сделаны из белого мрамора, что создаёт впечатляющий цветовой контраст.</a:t>
            </a:r>
          </a:p>
          <a:p>
            <a:pPr algn="just">
              <a:buBlip>
                <a:blip r:embed="rId3"/>
              </a:buBlip>
            </a:pPr>
            <a:r>
              <a:rPr lang="ru-RU" sz="1100" b="1" dirty="0" smtClean="0"/>
              <a:t> </a:t>
            </a:r>
            <a:r>
              <a:rPr lang="ru-RU" sz="1100" b="1" cap="all" dirty="0" err="1" smtClean="0"/>
              <a:t>Стоа</a:t>
            </a:r>
            <a:r>
              <a:rPr lang="ru-RU" sz="1100" b="1" cap="all" dirty="0" smtClean="0"/>
              <a:t> афинян</a:t>
            </a:r>
            <a:r>
              <a:rPr lang="ru-RU" sz="1100" cap="all" dirty="0" smtClean="0"/>
              <a:t>: </a:t>
            </a:r>
            <a:r>
              <a:rPr lang="ru-RU" sz="1100" dirty="0" smtClean="0"/>
              <a:t>построена в ионическом стиле, имеет семь рифлёных колонн, выполненных из монолитного камня. В соответствии с надписью, высеченной на стилобате, была построена афинянами после 478 года до н.э. для хранения военных трофеев, захваченных в результате морских сражений, окончившихся победой над персами.</a:t>
            </a:r>
          </a:p>
          <a:p>
            <a:pPr algn="just">
              <a:buBlip>
                <a:blip r:embed="rId3"/>
              </a:buBlip>
            </a:pPr>
            <a:r>
              <a:rPr lang="ru-RU" sz="1100" b="1" cap="all" dirty="0" smtClean="0">
                <a:hlinkClick r:id="rId6"/>
              </a:rPr>
              <a:t> Театр</a:t>
            </a:r>
            <a:r>
              <a:rPr lang="ru-RU" sz="1100" dirty="0" smtClean="0"/>
              <a:t>: был построен в </a:t>
            </a:r>
            <a:r>
              <a:rPr lang="en-US" sz="1100" dirty="0" smtClean="0"/>
              <a:t>IV </a:t>
            </a:r>
            <a:r>
              <a:rPr lang="ru-RU" sz="1100" dirty="0" smtClean="0"/>
              <a:t>веке до н.э., хотя уцелевшие руины относятся уже к романскому периоду. Его амфитеатр насчитывает 35 рядов каменных скамей, а на мощёной орхестре сохранился фундамент сцены. Театр использовался в основном для театральных представлений во время больших фестивалей.</a:t>
            </a:r>
          </a:p>
          <a:p>
            <a:pPr algn="just">
              <a:buBlip>
                <a:blip r:embed="rId3"/>
              </a:buBlip>
            </a:pPr>
            <a:r>
              <a:rPr lang="ru-RU" sz="1100" b="1" cap="all" dirty="0" smtClean="0">
                <a:hlinkClick r:id="rId7"/>
              </a:rPr>
              <a:t> Стадион</a:t>
            </a:r>
            <a:r>
              <a:rPr lang="ru-RU" sz="1100" dirty="0" smtClean="0"/>
              <a:t>: был построен в </a:t>
            </a:r>
            <a:r>
              <a:rPr lang="en-US" sz="1100" dirty="0" smtClean="0"/>
              <a:t>V</a:t>
            </a:r>
            <a:r>
              <a:rPr lang="ru-RU" sz="1100" dirty="0" smtClean="0"/>
              <a:t> веке до н.э. и обновлен во </a:t>
            </a:r>
            <a:r>
              <a:rPr lang="en-US" sz="1100" dirty="0" smtClean="0"/>
              <a:t>II</a:t>
            </a:r>
            <a:r>
              <a:rPr lang="ru-RU" sz="1100" dirty="0" smtClean="0"/>
              <a:t> веке н.э. на средства Ирода Аттического. Тогда же были добавлены каменные сидения и величественный сводчатый вход. На этом стадионе проходили Панэллинские Пифийские Игры.</a:t>
            </a:r>
          </a:p>
          <a:p>
            <a:pPr algn="just">
              <a:buBlip>
                <a:blip r:embed="rId3"/>
              </a:buBlip>
            </a:pPr>
            <a:r>
              <a:rPr lang="ru-RU" sz="1100" b="1" dirty="0" smtClean="0"/>
              <a:t> </a:t>
            </a:r>
            <a:r>
              <a:rPr lang="ru-RU" sz="1100" b="1" cap="all" dirty="0" smtClean="0"/>
              <a:t>Кастальский источник</a:t>
            </a:r>
            <a:r>
              <a:rPr lang="ru-RU" sz="1100" dirty="0" smtClean="0"/>
              <a:t>: остатки двух монументальных фонтанов, чьи даты постройки относятся к архаичному и романскому периодам, </a:t>
            </a:r>
            <a:r>
              <a:rPr lang="en-US" sz="1100" dirty="0" smtClean="0"/>
              <a:t> </a:t>
            </a:r>
            <a:r>
              <a:rPr lang="ru-RU" sz="1100" dirty="0" smtClean="0"/>
              <a:t>фонтаны питались водой из источника в ущелье </a:t>
            </a:r>
            <a:r>
              <a:rPr lang="ru-RU" sz="1100" dirty="0" err="1" smtClean="0"/>
              <a:t>Федриад</a:t>
            </a:r>
            <a:r>
              <a:rPr lang="ru-RU" sz="1100" dirty="0" smtClean="0"/>
              <a:t>. Фонтан романского периода высечен в скале и имеет вырубленные прямо над ним ниши, в которые складывались дары нимфе </a:t>
            </a:r>
            <a:r>
              <a:rPr lang="ru-RU" sz="1100" dirty="0" err="1" smtClean="0"/>
              <a:t>Касталии</a:t>
            </a:r>
            <a:r>
              <a:rPr lang="ru-RU" sz="1100" dirty="0" smtClean="0"/>
              <a:t>.  Два ключа, которые питал Кастальский источник, сохранились до наших дней. Они были обнаружены при археологическим раскопках в 1878 году (Верхняя </a:t>
            </a:r>
            <a:r>
              <a:rPr lang="ru-RU" sz="1100" dirty="0" err="1" smtClean="0"/>
              <a:t>Касталия</a:t>
            </a:r>
            <a:r>
              <a:rPr lang="ru-RU" sz="1100" dirty="0" smtClean="0"/>
              <a:t>) и в 1960 году (Нижняя </a:t>
            </a:r>
            <a:r>
              <a:rPr lang="ru-RU" sz="1100" dirty="0" err="1" smtClean="0"/>
              <a:t>Касталия</a:t>
            </a:r>
            <a:r>
              <a:rPr lang="ru-RU" sz="1100" dirty="0" smtClean="0"/>
              <a:t>). Нижняя </a:t>
            </a:r>
            <a:r>
              <a:rPr lang="ru-RU" sz="1100" dirty="0" err="1" smtClean="0"/>
              <a:t>Касталия</a:t>
            </a:r>
            <a:r>
              <a:rPr lang="ru-RU" sz="1100" dirty="0" smtClean="0"/>
              <a:t> была построена приблизительно в 600-590 гг. до н.э. рядом с древней дорогой. </a:t>
            </a:r>
          </a:p>
          <a:p>
            <a:pPr algn="just">
              <a:buBlip>
                <a:blip r:embed="rId3"/>
              </a:buBlip>
            </a:pPr>
            <a:r>
              <a:rPr lang="ru-RU" sz="1100" b="1" dirty="0" smtClean="0"/>
              <a:t> </a:t>
            </a:r>
            <a:r>
              <a:rPr lang="ru-RU" sz="1100" b="1" cap="all" dirty="0" smtClean="0">
                <a:hlinkClick r:id="rId8"/>
              </a:rPr>
              <a:t>Толос</a:t>
            </a:r>
            <a:r>
              <a:rPr lang="ru-RU" sz="1100" dirty="0" smtClean="0"/>
              <a:t>: круглая постройка дорического ордера, возведенная примерно в  380 г. до н.э., назначение которой остаётся загадкой, но которая несомненно выполняла важную функцию, о чем можно судить по богатству отделки и высокотехничным скульптурным рельефам.</a:t>
            </a:r>
          </a:p>
          <a:p>
            <a:pPr algn="just">
              <a:buBlip>
                <a:blip r:embed="rId3"/>
              </a:buBlip>
            </a:pPr>
            <a:r>
              <a:rPr lang="ru-RU" sz="1100" b="1" dirty="0" smtClean="0"/>
              <a:t> </a:t>
            </a:r>
            <a:r>
              <a:rPr lang="ru-RU" sz="1100" b="1" cap="all" dirty="0" smtClean="0"/>
              <a:t>Полигональная стена</a:t>
            </a:r>
            <a:r>
              <a:rPr lang="ru-RU" sz="1100" dirty="0" smtClean="0"/>
              <a:t>: была построена после разрушения старого Храма Аполлона в 548 до н.э. , чтобы поддерживать террасу, на которой был возведён новый храм. Стена построена по методу полигональной кладки, причём края камней идеально прилегают друг к другу. </a:t>
            </a:r>
          </a:p>
        </p:txBody>
      </p:sp>
      <p:sp>
        <p:nvSpPr>
          <p:cNvPr id="6" name="TextBox 5">
            <a:hlinkClick r:id="rId9"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pic>
        <p:nvPicPr>
          <p:cNvPr id="8" name="Рисунок 7" descr="шарик.png">
            <a:hlinkClick r:id="rId10" tooltip="Щёлкните для просмотра Gogle-карт, панорам и фото"/>
          </p:cNvPr>
          <p:cNvPicPr>
            <a:picLocks noChangeAspect="1"/>
          </p:cNvPicPr>
          <p:nvPr/>
        </p:nvPicPr>
        <p:blipFill>
          <a:blip r:embed="rId11" cstate="print"/>
          <a:stretch>
            <a:fillRect/>
          </a:stretch>
        </p:blipFill>
        <p:spPr>
          <a:xfrm>
            <a:off x="107504" y="5085184"/>
            <a:ext cx="899592" cy="1001546"/>
          </a:xfrm>
          <a:prstGeom prst="rect">
            <a:avLst/>
          </a:prstGeom>
        </p:spPr>
      </p:pic>
      <p:sp>
        <p:nvSpPr>
          <p:cNvPr id="9" name="TextBox 8"/>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jpg"/>
          <p:cNvPicPr>
            <a:picLocks noChangeAspect="1"/>
          </p:cNvPicPr>
          <p:nvPr/>
        </p:nvPicPr>
        <p:blipFill>
          <a:blip r:embed="rId3" cstate="print"/>
          <a:srcRect r="1376" b="9524"/>
          <a:stretch>
            <a:fillRect/>
          </a:stretch>
        </p:blipFill>
        <p:spPr>
          <a:xfrm>
            <a:off x="1331640" y="1556792"/>
            <a:ext cx="7704856" cy="5301208"/>
          </a:xfrm>
          <a:prstGeom prst="rect">
            <a:avLst/>
          </a:prstGeom>
        </p:spPr>
      </p:pic>
      <p:sp>
        <p:nvSpPr>
          <p:cNvPr id="3" name="TextBox 2"/>
          <p:cNvSpPr txBox="1"/>
          <p:nvPr/>
        </p:nvSpPr>
        <p:spPr>
          <a:xfrm>
            <a:off x="1331640" y="548680"/>
            <a:ext cx="5904656" cy="584775"/>
          </a:xfrm>
          <a:prstGeom prst="rect">
            <a:avLst/>
          </a:prstGeom>
          <a:noFill/>
        </p:spPr>
        <p:txBody>
          <a:bodyPr wrap="square" rtlCol="0">
            <a:spAutoFit/>
          </a:bodyPr>
          <a:lstStyle/>
          <a:p>
            <a:pPr algn="ctr"/>
            <a:r>
              <a:rPr lang="ru-RU" sz="20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Археологические памятники Дельф </a:t>
            </a:r>
          </a:p>
          <a:p>
            <a:pPr algn="ctr"/>
            <a:r>
              <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Год внесения в список Всемирного наследия: 1987</a:t>
            </a:r>
            <a:endParaRPr lang="ru-RU"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TextBox 3"/>
          <p:cNvSpPr txBox="1"/>
          <p:nvPr/>
        </p:nvSpPr>
        <p:spPr>
          <a:xfrm>
            <a:off x="6876256" y="1700808"/>
            <a:ext cx="2016224" cy="261610"/>
          </a:xfrm>
          <a:prstGeom prst="rect">
            <a:avLst/>
          </a:prstGeom>
          <a:noFill/>
        </p:spPr>
        <p:txBody>
          <a:bodyPr wrap="square" rtlCol="0">
            <a:spAutoFit/>
          </a:bodyPr>
          <a:lstStyle/>
          <a:p>
            <a:pPr algn="r"/>
            <a:r>
              <a:rPr lang="ru-RU" sz="1100" dirty="0" smtClean="0"/>
              <a:t>Храм Аполлона</a:t>
            </a:r>
            <a:endParaRPr lang="ru-RU" sz="1100" dirty="0"/>
          </a:p>
        </p:txBody>
      </p:sp>
      <p:pic>
        <p:nvPicPr>
          <p:cNvPr id="5" name="Рисунок 4" descr="6_67cc2.jpg"/>
          <p:cNvPicPr>
            <a:picLocks noChangeAspect="1"/>
          </p:cNvPicPr>
          <p:nvPr/>
        </p:nvPicPr>
        <p:blipFill>
          <a:blip r:embed="rId4" cstate="print"/>
          <a:srcRect b="8262"/>
          <a:stretch>
            <a:fillRect/>
          </a:stretch>
        </p:blipFill>
        <p:spPr>
          <a:xfrm>
            <a:off x="1331640" y="1556792"/>
            <a:ext cx="7704856" cy="5301208"/>
          </a:xfrm>
          <a:prstGeom prst="rect">
            <a:avLst/>
          </a:prstGeom>
        </p:spPr>
      </p:pic>
      <p:sp>
        <p:nvSpPr>
          <p:cNvPr id="6" name="TextBox 5"/>
          <p:cNvSpPr txBox="1"/>
          <p:nvPr/>
        </p:nvSpPr>
        <p:spPr>
          <a:xfrm>
            <a:off x="1331640" y="1556792"/>
            <a:ext cx="2952328" cy="261610"/>
          </a:xfrm>
          <a:prstGeom prst="rect">
            <a:avLst/>
          </a:prstGeom>
          <a:noFill/>
        </p:spPr>
        <p:txBody>
          <a:bodyPr wrap="square" rtlCol="0">
            <a:spAutoFit/>
          </a:bodyPr>
          <a:lstStyle/>
          <a:p>
            <a:r>
              <a:rPr lang="ru-RU" sz="1100" dirty="0" smtClean="0"/>
              <a:t>Сокровищница афинян</a:t>
            </a:r>
            <a:endParaRPr lang="ru-RU" sz="1100" dirty="0"/>
          </a:p>
        </p:txBody>
      </p:sp>
      <p:pic>
        <p:nvPicPr>
          <p:cNvPr id="7" name="Рисунок 6" descr="The_Ancient_Gymnasium_at_Delphi.jpg"/>
          <p:cNvPicPr>
            <a:picLocks noChangeAspect="1"/>
          </p:cNvPicPr>
          <p:nvPr/>
        </p:nvPicPr>
        <p:blipFill>
          <a:blip r:embed="rId5" cstate="print"/>
          <a:srcRect r="3105"/>
          <a:stretch>
            <a:fillRect/>
          </a:stretch>
        </p:blipFill>
        <p:spPr>
          <a:xfrm>
            <a:off x="1331640" y="1556792"/>
            <a:ext cx="7704856" cy="5301208"/>
          </a:xfrm>
          <a:prstGeom prst="rect">
            <a:avLst/>
          </a:prstGeom>
        </p:spPr>
      </p:pic>
      <p:sp>
        <p:nvSpPr>
          <p:cNvPr id="8" name="TextBox 7"/>
          <p:cNvSpPr txBox="1"/>
          <p:nvPr/>
        </p:nvSpPr>
        <p:spPr>
          <a:xfrm>
            <a:off x="7236296" y="1772816"/>
            <a:ext cx="1512168" cy="261610"/>
          </a:xfrm>
          <a:prstGeom prst="rect">
            <a:avLst/>
          </a:prstGeom>
          <a:noFill/>
        </p:spPr>
        <p:txBody>
          <a:bodyPr wrap="square" rtlCol="0">
            <a:spAutoFit/>
          </a:bodyPr>
          <a:lstStyle/>
          <a:p>
            <a:pPr algn="r"/>
            <a:r>
              <a:rPr lang="ru-RU" sz="1100" dirty="0" smtClean="0"/>
              <a:t>Древняя гимназия</a:t>
            </a:r>
            <a:endParaRPr lang="ru-RU" sz="1100" dirty="0"/>
          </a:p>
        </p:txBody>
      </p:sp>
      <p:sp>
        <p:nvSpPr>
          <p:cNvPr id="9" name="TextBox 8">
            <a:hlinkClick r:id="rId6" action="ppaction://hlinksldjump"/>
          </p:cNvPr>
          <p:cNvSpPr txBox="1"/>
          <p:nvPr/>
        </p:nvSpPr>
        <p:spPr>
          <a:xfrm>
            <a:off x="107504" y="3861048"/>
            <a:ext cx="1008112" cy="646331"/>
          </a:xfrm>
          <a:prstGeom prst="rect">
            <a:avLst/>
          </a:prstGeom>
          <a:noFill/>
        </p:spPr>
        <p:txBody>
          <a:bodyPr wrap="square" rtlCol="0">
            <a:spAutoFit/>
          </a:bodyPr>
          <a:lstStyle/>
          <a:p>
            <a:pPr algn="ctr"/>
            <a:r>
              <a:rPr lang="ru-RU" sz="1200" b="1" cap="all" dirty="0" smtClean="0">
                <a:solidFill>
                  <a:srgbClr val="0000FF"/>
                </a:solidFill>
              </a:rPr>
              <a:t>Вернуться </a:t>
            </a:r>
          </a:p>
          <a:p>
            <a:pPr algn="ctr"/>
            <a:r>
              <a:rPr lang="ru-RU" sz="1200" b="1" cap="all" dirty="0" smtClean="0">
                <a:solidFill>
                  <a:srgbClr val="0000FF"/>
                </a:solidFill>
              </a:rPr>
              <a:t>к списку</a:t>
            </a:r>
          </a:p>
          <a:p>
            <a:pPr algn="ctr"/>
            <a:r>
              <a:rPr lang="ru-RU" sz="1200" b="1" cap="all" dirty="0" smtClean="0">
                <a:solidFill>
                  <a:srgbClr val="0000FF"/>
                </a:solidFill>
              </a:rPr>
              <a:t>ОБЪЕКТОВ</a:t>
            </a:r>
            <a:endParaRPr lang="ru-RU" sz="1200" b="1" cap="all" dirty="0">
              <a:solidFill>
                <a:srgbClr val="0000FF"/>
              </a:solidFill>
            </a:endParaRPr>
          </a:p>
        </p:txBody>
      </p:sp>
      <p:pic>
        <p:nvPicPr>
          <p:cNvPr id="10" name="Рисунок 9" descr="шарик.png">
            <a:hlinkClick r:id="rId7" tooltip="Щёлкните для просмотра Gogle-карт, панорам и фото"/>
          </p:cNvPr>
          <p:cNvPicPr>
            <a:picLocks noChangeAspect="1"/>
          </p:cNvPicPr>
          <p:nvPr/>
        </p:nvPicPr>
        <p:blipFill>
          <a:blip r:embed="rId8" cstate="print"/>
          <a:stretch>
            <a:fillRect/>
          </a:stretch>
        </p:blipFill>
        <p:spPr>
          <a:xfrm>
            <a:off x="107504" y="5085184"/>
            <a:ext cx="899592" cy="1001546"/>
          </a:xfrm>
          <a:prstGeom prst="rect">
            <a:avLst/>
          </a:prstGeom>
        </p:spPr>
      </p:pic>
      <p:sp>
        <p:nvSpPr>
          <p:cNvPr id="11" name="TextBox 10"/>
          <p:cNvSpPr txBox="1"/>
          <p:nvPr/>
        </p:nvSpPr>
        <p:spPr>
          <a:xfrm>
            <a:off x="0" y="6093296"/>
            <a:ext cx="1051570" cy="646331"/>
          </a:xfrm>
          <a:prstGeom prst="rect">
            <a:avLst/>
          </a:prstGeom>
          <a:noFill/>
        </p:spPr>
        <p:txBody>
          <a:bodyPr wrap="none" rtlCol="0">
            <a:spAutoFit/>
          </a:bodyPr>
          <a:lstStyle/>
          <a:p>
            <a:pPr algn="ctr"/>
            <a:r>
              <a:rPr lang="en-US" sz="1200" b="1" dirty="0" smtClean="0">
                <a:solidFill>
                  <a:schemeClr val="bg1"/>
                </a:solidFill>
              </a:rPr>
              <a:t>Google</a:t>
            </a:r>
            <a:r>
              <a:rPr lang="ru-RU" sz="1200" b="1" dirty="0" smtClean="0">
                <a:solidFill>
                  <a:schemeClr val="bg1"/>
                </a:solidFill>
              </a:rPr>
              <a:t>-карта</a:t>
            </a:r>
          </a:p>
          <a:p>
            <a:pPr algn="ctr"/>
            <a:r>
              <a:rPr lang="ru-RU" sz="1200" b="1" dirty="0" smtClean="0">
                <a:solidFill>
                  <a:schemeClr val="bg1"/>
                </a:solidFill>
              </a:rPr>
              <a:t>Панорамы</a:t>
            </a:r>
          </a:p>
          <a:p>
            <a:pPr algn="ctr"/>
            <a:r>
              <a:rPr lang="ru-RU" sz="1200" b="1" dirty="0" smtClean="0">
                <a:solidFill>
                  <a:schemeClr val="bg1"/>
                </a:solidFill>
              </a:rPr>
              <a:t>Фото</a:t>
            </a:r>
            <a:endParaRPr lang="ru-RU" sz="1200" b="1" dirty="0">
              <a:solidFill>
                <a:schemeClr val="bg1"/>
              </a:solidFill>
            </a:endParaRPr>
          </a:p>
        </p:txBody>
      </p:sp>
      <p:pic>
        <p:nvPicPr>
          <p:cNvPr id="12" name="Рисунок 11" descr="big_atsc00019.jpg"/>
          <p:cNvPicPr>
            <a:picLocks noChangeAspect="1"/>
          </p:cNvPicPr>
          <p:nvPr/>
        </p:nvPicPr>
        <p:blipFill>
          <a:blip r:embed="rId9" cstate="print"/>
          <a:srcRect r="1376" b="2518"/>
          <a:stretch>
            <a:fillRect/>
          </a:stretch>
        </p:blipFill>
        <p:spPr>
          <a:xfrm>
            <a:off x="1331640" y="1556792"/>
            <a:ext cx="7704856" cy="5301208"/>
          </a:xfrm>
          <a:prstGeom prst="rect">
            <a:avLst/>
          </a:prstGeom>
        </p:spPr>
      </p:pic>
      <p:sp>
        <p:nvSpPr>
          <p:cNvPr id="13" name="TextBox 12"/>
          <p:cNvSpPr txBox="1"/>
          <p:nvPr/>
        </p:nvSpPr>
        <p:spPr>
          <a:xfrm>
            <a:off x="7308304" y="1628800"/>
            <a:ext cx="1584176" cy="276999"/>
          </a:xfrm>
          <a:prstGeom prst="rect">
            <a:avLst/>
          </a:prstGeom>
          <a:noFill/>
        </p:spPr>
        <p:txBody>
          <a:bodyPr wrap="square" rtlCol="0">
            <a:spAutoFit/>
          </a:bodyPr>
          <a:lstStyle/>
          <a:p>
            <a:pPr algn="r"/>
            <a:r>
              <a:rPr lang="ru-RU" sz="1200" dirty="0" smtClean="0">
                <a:solidFill>
                  <a:schemeClr val="bg1"/>
                </a:solidFill>
              </a:rPr>
              <a:t>Толос</a:t>
            </a:r>
            <a:endParaRPr lang="ru-RU" sz="1200" dirty="0">
              <a:solidFill>
                <a:schemeClr val="bg1"/>
              </a:solidFill>
            </a:endParaRPr>
          </a:p>
        </p:txBody>
      </p:sp>
      <p:pic>
        <p:nvPicPr>
          <p:cNvPr id="15" name="Рисунок 14" descr="театр-дельф.jpg"/>
          <p:cNvPicPr>
            <a:picLocks noChangeAspect="1"/>
          </p:cNvPicPr>
          <p:nvPr/>
        </p:nvPicPr>
        <p:blipFill>
          <a:blip r:embed="rId10" cstate="print"/>
          <a:srcRect r="3106"/>
          <a:stretch>
            <a:fillRect/>
          </a:stretch>
        </p:blipFill>
        <p:spPr>
          <a:xfrm>
            <a:off x="1331640" y="1556792"/>
            <a:ext cx="7704856" cy="5301208"/>
          </a:xfrm>
          <a:prstGeom prst="rect">
            <a:avLst/>
          </a:prstGeom>
        </p:spPr>
      </p:pic>
      <p:sp>
        <p:nvSpPr>
          <p:cNvPr id="16" name="TextBox 15"/>
          <p:cNvSpPr txBox="1"/>
          <p:nvPr/>
        </p:nvSpPr>
        <p:spPr>
          <a:xfrm>
            <a:off x="7596336" y="1772816"/>
            <a:ext cx="1224136" cy="261610"/>
          </a:xfrm>
          <a:prstGeom prst="rect">
            <a:avLst/>
          </a:prstGeom>
          <a:noFill/>
        </p:spPr>
        <p:txBody>
          <a:bodyPr wrap="square" rtlCol="0">
            <a:spAutoFit/>
          </a:bodyPr>
          <a:lstStyle/>
          <a:p>
            <a:pPr algn="r"/>
            <a:r>
              <a:rPr lang="ru-RU" sz="1100" dirty="0" smtClean="0"/>
              <a:t>Театр</a:t>
            </a:r>
            <a:endParaRPr lang="ru-RU" sz="11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xit" presetSubtype="0" fill="hold" nodeType="clickEffect">
                                  <p:stCondLst>
                                    <p:cond delay="0"/>
                                  </p:stCondLst>
                                  <p:childTnLst>
                                    <p:animScale>
                                      <p:cBhvr>
                                        <p:cTn id="6" dur="1000" accel="50000">
                                          <p:stCondLst>
                                            <p:cond delay="0"/>
                                          </p:stCondLst>
                                        </p:cTn>
                                        <p:tgtEl>
                                          <p:spTgt spid="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2"/>
                                        </p:tgtEl>
                                        <p:attrNameLst>
                                          <p:attrName>ppt_x</p:attrName>
                                          <p:attrName>ppt_y</p:attrName>
                                        </p:attrNameLst>
                                      </p:cBhvr>
                                    </p:animMotion>
                                    <p:animEffect transition="out" filter="fade">
                                      <p:cBhvr>
                                        <p:cTn id="8" dur="1000"/>
                                        <p:tgtEl>
                                          <p:spTgt spid="2"/>
                                        </p:tgtEl>
                                      </p:cBhvr>
                                    </p:animEffect>
                                    <p:set>
                                      <p:cBhvr>
                                        <p:cTn id="9" dur="1" fill="hold">
                                          <p:stCondLst>
                                            <p:cond delay="999"/>
                                          </p:stCondLst>
                                        </p:cTn>
                                        <p:tgtEl>
                                          <p:spTgt spid="2"/>
                                        </p:tgtEl>
                                        <p:attrNameLst>
                                          <p:attrName>style.visibility</p:attrName>
                                        </p:attrNameLst>
                                      </p:cBhvr>
                                      <p:to>
                                        <p:strVal val="hidden"/>
                                      </p:to>
                                    </p:set>
                                  </p:childTnLst>
                                </p:cTn>
                              </p:par>
                              <p:par>
                                <p:cTn id="10" presetID="22" presetClass="exit" presetSubtype="2" fill="hold" grpId="0" nodeType="withEffect">
                                  <p:stCondLst>
                                    <p:cond delay="0"/>
                                  </p:stCondLst>
                                  <p:childTnLst>
                                    <p:animEffect transition="out" filter="wipe(right)">
                                      <p:cBhvr>
                                        <p:cTn id="11" dur="1000"/>
                                        <p:tgtEl>
                                          <p:spTgt spid="4"/>
                                        </p:tgtEl>
                                      </p:cBhvr>
                                    </p:animEffect>
                                    <p:set>
                                      <p:cBhvr>
                                        <p:cTn id="12" dur="1" fill="hold">
                                          <p:stCondLst>
                                            <p:cond delay="999"/>
                                          </p:stCondLst>
                                        </p:cTn>
                                        <p:tgtEl>
                                          <p:spTgt spid="4"/>
                                        </p:tgtEl>
                                        <p:attrNameLst>
                                          <p:attrName>style.visibility</p:attrName>
                                        </p:attrNameLst>
                                      </p:cBhvr>
                                      <p:to>
                                        <p:strVal val="hidden"/>
                                      </p:to>
                                    </p:set>
                                  </p:childTnLst>
                                </p:cTn>
                              </p:par>
                              <p:par>
                                <p:cTn id="13" presetID="2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10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xit" presetSubtype="0" fill="hold" nodeType="clickEffect">
                                  <p:stCondLst>
                                    <p:cond delay="0"/>
                                  </p:stCondLst>
                                  <p:childTnLst>
                                    <p:anim calcmode="lin" valueType="num">
                                      <p:cBhvr>
                                        <p:cTn id="22" dur="1000"/>
                                        <p:tgtEl>
                                          <p:spTgt spid="5"/>
                                        </p:tgtEl>
                                        <p:attrNameLst>
                                          <p:attrName>ppt_w</p:attrName>
                                        </p:attrNameLst>
                                      </p:cBhvr>
                                      <p:tavLst>
                                        <p:tav tm="0">
                                          <p:val>
                                            <p:strVal val="ppt_w"/>
                                          </p:val>
                                        </p:tav>
                                        <p:tav tm="100000">
                                          <p:val>
                                            <p:strVal val="ppt_w*0.70"/>
                                          </p:val>
                                        </p:tav>
                                      </p:tavLst>
                                    </p:anim>
                                    <p:anim calcmode="lin" valueType="num">
                                      <p:cBhvr>
                                        <p:cTn id="23" dur="1000"/>
                                        <p:tgtEl>
                                          <p:spTgt spid="5"/>
                                        </p:tgtEl>
                                        <p:attrNameLst>
                                          <p:attrName>ppt_h</p:attrName>
                                        </p:attrNameLst>
                                      </p:cBhvr>
                                      <p:tavLst>
                                        <p:tav tm="0">
                                          <p:val>
                                            <p:strVal val="ppt_h"/>
                                          </p:val>
                                        </p:tav>
                                        <p:tav tm="100000">
                                          <p:val>
                                            <p:strVal val="ppt_h"/>
                                          </p:val>
                                        </p:tav>
                                      </p:tavLst>
                                    </p:anim>
                                    <p:animEffect transition="out" filter="fade">
                                      <p:cBhvr>
                                        <p:cTn id="24" dur="1000"/>
                                        <p:tgtEl>
                                          <p:spTgt spid="5"/>
                                        </p:tgtEl>
                                      </p:cBhvr>
                                    </p:animEffect>
                                    <p:set>
                                      <p:cBhvr>
                                        <p:cTn id="25" dur="1" fill="hold">
                                          <p:stCondLst>
                                            <p:cond delay="999"/>
                                          </p:stCondLst>
                                        </p:cTn>
                                        <p:tgtEl>
                                          <p:spTgt spid="5"/>
                                        </p:tgtEl>
                                        <p:attrNameLst>
                                          <p:attrName>style.visibility</p:attrName>
                                        </p:attrNameLst>
                                      </p:cBhvr>
                                      <p:to>
                                        <p:strVal val="hidden"/>
                                      </p:to>
                                    </p:set>
                                  </p:childTnLst>
                                </p:cTn>
                              </p:par>
                              <p:par>
                                <p:cTn id="26" presetID="55" presetClass="exit" presetSubtype="0" fill="hold" grpId="1" nodeType="withEffect">
                                  <p:stCondLst>
                                    <p:cond delay="0"/>
                                  </p:stCondLst>
                                  <p:childTnLst>
                                    <p:anim calcmode="lin" valueType="num">
                                      <p:cBhvr>
                                        <p:cTn id="27" dur="1000"/>
                                        <p:tgtEl>
                                          <p:spTgt spid="6"/>
                                        </p:tgtEl>
                                        <p:attrNameLst>
                                          <p:attrName>ppt_w</p:attrName>
                                        </p:attrNameLst>
                                      </p:cBhvr>
                                      <p:tavLst>
                                        <p:tav tm="0">
                                          <p:val>
                                            <p:strVal val="ppt_w"/>
                                          </p:val>
                                        </p:tav>
                                        <p:tav tm="100000">
                                          <p:val>
                                            <p:strVal val="ppt_w*0.70"/>
                                          </p:val>
                                        </p:tav>
                                      </p:tavLst>
                                    </p:anim>
                                    <p:anim calcmode="lin" valueType="num">
                                      <p:cBhvr>
                                        <p:cTn id="28" dur="1000"/>
                                        <p:tgtEl>
                                          <p:spTgt spid="6"/>
                                        </p:tgtEl>
                                        <p:attrNameLst>
                                          <p:attrName>ppt_h</p:attrName>
                                        </p:attrNameLst>
                                      </p:cBhvr>
                                      <p:tavLst>
                                        <p:tav tm="0">
                                          <p:val>
                                            <p:strVal val="ppt_h"/>
                                          </p:val>
                                        </p:tav>
                                        <p:tav tm="100000">
                                          <p:val>
                                            <p:strVal val="ppt_h"/>
                                          </p:val>
                                        </p:tav>
                                      </p:tavLst>
                                    </p:anim>
                                    <p:animEffect transition="out" filter="fade">
                                      <p:cBhvr>
                                        <p:cTn id="29" dur="1000"/>
                                        <p:tgtEl>
                                          <p:spTgt spid="6"/>
                                        </p:tgtEl>
                                      </p:cBhvr>
                                    </p:animEffect>
                                    <p:set>
                                      <p:cBhvr>
                                        <p:cTn id="30" dur="1" fill="hold">
                                          <p:stCondLst>
                                            <p:cond delay="999"/>
                                          </p:stCondLst>
                                        </p:cTn>
                                        <p:tgtEl>
                                          <p:spTgt spid="6"/>
                                        </p:tgtEl>
                                        <p:attrNameLst>
                                          <p:attrName>style.visibility</p:attrName>
                                        </p:attrNameLst>
                                      </p:cBhvr>
                                      <p:to>
                                        <p:strVal val="hidden"/>
                                      </p:to>
                                    </p:set>
                                  </p:childTnLst>
                                </p:cTn>
                              </p:par>
                              <p:par>
                                <p:cTn id="31" presetID="22" presetClass="entr" presetSubtype="2"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right)">
                                      <p:cBhvr>
                                        <p:cTn id="33" dur="1000"/>
                                        <p:tgtEl>
                                          <p:spTgt spid="7"/>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xit" presetSubtype="26" fill="hold" nodeType="clickEffect">
                                  <p:stCondLst>
                                    <p:cond delay="0"/>
                                  </p:stCondLst>
                                  <p:childTnLst>
                                    <p:animEffect transition="out" filter="barn(inHorizontal)">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6" presetClass="exit" presetSubtype="26" fill="hold" grpId="1" nodeType="withEffect">
                                  <p:stCondLst>
                                    <p:cond delay="0"/>
                                  </p:stCondLst>
                                  <p:childTnLst>
                                    <p:animEffect transition="out" filter="barn(inHorizontal)">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childTnLst>
                                </p:cTn>
                              </p:par>
                              <p:par>
                                <p:cTn id="48" presetID="29"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1000" fill="hold"/>
                                        <p:tgtEl>
                                          <p:spTgt spid="13"/>
                                        </p:tgtEl>
                                        <p:attrNameLst>
                                          <p:attrName>ppt_x</p:attrName>
                                        </p:attrNameLst>
                                      </p:cBhvr>
                                      <p:tavLst>
                                        <p:tav tm="0">
                                          <p:val>
                                            <p:strVal val="#ppt_x-.2"/>
                                          </p:val>
                                        </p:tav>
                                        <p:tav tm="100000">
                                          <p:val>
                                            <p:strVal val="#ppt_x"/>
                                          </p:val>
                                        </p:tav>
                                      </p:tavLst>
                                    </p:anim>
                                    <p:anim calcmode="lin" valueType="num">
                                      <p:cBhvr>
                                        <p:cTn id="51"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2" dur="1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childTnLst>
                                </p:cTn>
                              </p:par>
                              <p:par>
                                <p:cTn id="58" presetID="29"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1000" fill="hold"/>
                                        <p:tgtEl>
                                          <p:spTgt spid="16"/>
                                        </p:tgtEl>
                                        <p:attrNameLst>
                                          <p:attrName>ppt_x</p:attrName>
                                        </p:attrNameLst>
                                      </p:cBhvr>
                                      <p:tavLst>
                                        <p:tav tm="0">
                                          <p:val>
                                            <p:strVal val="#ppt_x-.2"/>
                                          </p:val>
                                        </p:tav>
                                        <p:tav tm="100000">
                                          <p:val>
                                            <p:strVal val="#ppt_x"/>
                                          </p:val>
                                        </p:tav>
                                      </p:tavLst>
                                    </p:anim>
                                    <p:anim calcmode="lin" valueType="num">
                                      <p:cBhvr>
                                        <p:cTn id="61"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6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P spid="8" grpId="0"/>
      <p:bldP spid="8" grpId="1"/>
      <p:bldP spid="13" grpId="0"/>
      <p:bldP spid="16"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2165</TotalTime>
  <Words>6625</Words>
  <Application>Microsoft Office PowerPoint</Application>
  <PresentationFormat>Экран (4:3)</PresentationFormat>
  <Paragraphs>626</Paragraphs>
  <Slides>44</Slides>
  <Notes>42</Notes>
  <HiddenSlides>0</HiddenSlides>
  <MMClips>0</MMClips>
  <ScaleCrop>false</ScaleCrop>
  <HeadingPairs>
    <vt:vector size="4" baseType="variant">
      <vt:variant>
        <vt:lpstr>Тема</vt:lpstr>
      </vt:variant>
      <vt:variant>
        <vt:i4>1</vt:i4>
      </vt:variant>
      <vt:variant>
        <vt:lpstr>Заголовки слайдов</vt:lpstr>
      </vt:variant>
      <vt:variant>
        <vt:i4>44</vt:i4>
      </vt:variant>
    </vt:vector>
  </HeadingPairs>
  <TitlesOfParts>
    <vt:vector size="45"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Krokoz™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Olga</dc:creator>
  <cp:lastModifiedBy>Olga</cp:lastModifiedBy>
  <cp:revision>682</cp:revision>
  <dcterms:created xsi:type="dcterms:W3CDTF">2016-01-23T04:30:59Z</dcterms:created>
  <dcterms:modified xsi:type="dcterms:W3CDTF">2018-04-05T02:47:14Z</dcterms:modified>
</cp:coreProperties>
</file>