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27"/>
  </p:notesMasterIdLst>
  <p:sldIdLst>
    <p:sldId id="259" r:id="rId3"/>
    <p:sldId id="262" r:id="rId4"/>
    <p:sldId id="264" r:id="rId5"/>
    <p:sldId id="265" r:id="rId6"/>
    <p:sldId id="266" r:id="rId7"/>
    <p:sldId id="267" r:id="rId8"/>
    <p:sldId id="268" r:id="rId9"/>
    <p:sldId id="274" r:id="rId10"/>
    <p:sldId id="284" r:id="rId11"/>
    <p:sldId id="288" r:id="rId12"/>
    <p:sldId id="276" r:id="rId13"/>
    <p:sldId id="271" r:id="rId14"/>
    <p:sldId id="272" r:id="rId15"/>
    <p:sldId id="270" r:id="rId16"/>
    <p:sldId id="286" r:id="rId17"/>
    <p:sldId id="273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663300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9710" autoAdjust="0"/>
  </p:normalViewPr>
  <p:slideViewPr>
    <p:cSldViewPr snapToGrid="0" showGuides="1">
      <p:cViewPr>
        <p:scale>
          <a:sx n="82" d="100"/>
          <a:sy n="82" d="100"/>
        </p:scale>
        <p:origin x="-18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840B-405E-4DFC-835B-188F801708DB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3F4AA-70A0-47E7-A6DD-4B9EFB74DF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3F4AA-70A0-47E7-A6DD-4B9EFB74DF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rink 3 Circ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423838" y="10886"/>
            <a:ext cx="1390005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short phrases.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pictures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a Picture Placeholder. (Home tab, Select, Selection Pane). Click the eye icon to hide or show an object. To change the sample images, select a picture and delete it. Now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  <p:sp>
        <p:nvSpPr>
          <p:cNvPr id="5" name="Left Picture Placeholder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-279838" y="-1423687"/>
            <a:ext cx="9703676" cy="11321803"/>
          </a:xfrm>
          <a:prstGeom prst="ellipse">
            <a:avLst/>
          </a:prstGeom>
          <a:solidFill>
            <a:srgbClr val="6E9FB0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Left Picture</a:t>
            </a:r>
            <a:endParaRPr lang="en-US" dirty="0"/>
          </a:p>
        </p:txBody>
      </p:sp>
      <p:sp>
        <p:nvSpPr>
          <p:cNvPr id="6" name="Center Picture Placeholder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279838" y="-1157469"/>
            <a:ext cx="9703676" cy="11055585"/>
          </a:xfrm>
          <a:prstGeom prst="ellipse">
            <a:avLst/>
          </a:prstGeom>
          <a:solidFill>
            <a:srgbClr val="6BB37E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Center Picture</a:t>
            </a:r>
            <a:endParaRPr lang="en-US" dirty="0"/>
          </a:p>
        </p:txBody>
      </p:sp>
      <p:sp>
        <p:nvSpPr>
          <p:cNvPr id="7" name="Right Picture Placeholder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-279838" y="-833377"/>
            <a:ext cx="9703676" cy="10731494"/>
          </a:xfrm>
          <a:prstGeom prst="ellipse">
            <a:avLst/>
          </a:prstGeom>
          <a:solidFill>
            <a:srgbClr val="9EB767"/>
          </a:solidFill>
        </p:spPr>
        <p:txBody>
          <a:bodyPr tIns="1371600"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 smtClean="0"/>
              <a:t>Insert Right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6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3 0.11887 L -0.26289 0.04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27337E-6 0.12951 L 0.00216 -0.087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4 0.11725 L 0.28664 0.0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28E08E-0418-43B6-A201-58B9F446E85A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539B23-E8DD-4516-AC01-6349D430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_com-46380.jpg"/>
          <p:cNvPicPr>
            <a:picLocks noChangeAspect="1"/>
          </p:cNvPicPr>
          <p:nvPr/>
        </p:nvPicPr>
        <p:blipFill>
          <a:blip r:embed="rId3" cstate="print"/>
          <a:srcRect r="4435" b="2177"/>
          <a:stretch>
            <a:fillRect/>
          </a:stretch>
        </p:blipFill>
        <p:spPr>
          <a:xfrm>
            <a:off x="-1" y="-162046"/>
            <a:ext cx="9144001" cy="7020046"/>
          </a:xfrm>
          <a:prstGeom prst="rect">
            <a:avLst/>
          </a:prstGeom>
        </p:spPr>
      </p:pic>
      <p:pic>
        <p:nvPicPr>
          <p:cNvPr id="8" name="Рисунок 7" descr="А. П. Чехов. Портрет работы И З. Панова. 190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186" r="4186"/>
          <a:stretch>
            <a:fillRect/>
          </a:stretch>
        </p:blipFill>
        <p:spPr>
          <a:xfrm>
            <a:off x="-559676" y="-775504"/>
            <a:ext cx="9703676" cy="10534724"/>
          </a:xfrm>
        </p:spPr>
      </p:pic>
      <p:pic>
        <p:nvPicPr>
          <p:cNvPr id="18" name="Рисунок 17" descr="d5047b4c8e6f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t="8618" b="8618"/>
          <a:stretch>
            <a:fillRect/>
          </a:stretch>
        </p:blipFill>
        <p:spPr>
          <a:xfrm>
            <a:off x="-266218" y="-914400"/>
            <a:ext cx="9703676" cy="11055585"/>
          </a:xfrm>
        </p:spPr>
      </p:pic>
      <p:pic>
        <p:nvPicPr>
          <p:cNvPr id="14" name="Рисунок 13" descr="levitanportrait.jp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/>
          <a:srcRect t="10828" b="10828"/>
          <a:stretch>
            <a:fillRect/>
          </a:stretch>
        </p:blipFill>
        <p:spPr>
          <a:xfrm>
            <a:off x="-243069" y="-960698"/>
            <a:ext cx="9703676" cy="10731494"/>
          </a:xfrm>
        </p:spPr>
      </p:pic>
      <p:sp>
        <p:nvSpPr>
          <p:cNvPr id="20" name="Прямоугольник 19"/>
          <p:cNvSpPr/>
          <p:nvPr/>
        </p:nvSpPr>
        <p:spPr>
          <a:xfrm>
            <a:off x="610246" y="208344"/>
            <a:ext cx="80746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Осенние сумерки Чехова, </a:t>
            </a:r>
          </a:p>
          <a:p>
            <a:r>
              <a:rPr lang="ru-RU" sz="5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Чайковского и Левитана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45" y="544012"/>
            <a:ext cx="39122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Чехов особенно ценил простые по мотиву пейзажи Левитана, изображающие непритязательную русскую природу: перелески, тихие закаты, сельские избы.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Ему хотелось иметь одну из таких работ — картину «Деревня» —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«серенькую, 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жалконькую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, затерянную, безобразную, но такой от неё веет невыразимой прелестью, что оторваться нельзя: всё бы на неё смотрел и смотрел». </a:t>
            </a:r>
          </a:p>
          <a:p>
            <a:pPr algn="just"/>
            <a:endParaRPr lang="ru-RU" sz="8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Подобные пейзажи, среди которых протекает жизнь многих чеховских персонажей, с такой же, можно сказать,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левитановской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простотой и пониманием души природы, он выводит на страницах своих произведений:  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«Далеко за берегом, на тёмном бугре, как испуганные молодые куропатки, жались друг к другу избы деревни. 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За бугром догорала вечерняя заря. 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Осталась только одна бледно-багровая полоска, да и та стала подергиваться мелкими облачками, как уголья пеплом»     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(«Агафья»,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1886).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Ветряные мельницы. Поздние сумерки. 1870-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6262" y="0"/>
            <a:ext cx="47577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9777" y="0"/>
            <a:ext cx="2824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Ветряные мельницы. Поздние сумерки. 1870-е</a:t>
            </a:r>
            <a:endParaRPr lang="ru-RU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20" y="441255"/>
            <a:ext cx="336823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Осенний пейзаж в произведениях Чехова — наблюдатель и «свидетель истории» 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(«Степь»),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он наводит на философские размышления о вечности природы, заставляет героев и читателей задуматься над смыслом и быстротечностью человеческой жизни, над проблемами бытия, раскрывает гармонию человека с природой или противостояние ей: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«Листва не шевелилась на деревьях, кричали цикады, и однообразный, глухой шум моря, доносившийся снизу, говорил о покое, о вечном сне, какой ожидает нас…» 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(«Дама с собачкой»).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Перечислять изумительные пейзажи в книгах Чехова нет необходимости: годы, отделяющие нас от времени, когда эти пейзажи создавались, ни на йоту не снизили их свежести, их эмоциональной насыщенности.   Эти  чеховские пейзажи - от солнца, которое так любил певец сумерек и хмурых людей. Это всё - от весны, которую так благодатно чувствовал и лелеял человек, одолеваемый осенней тоской. </a:t>
            </a:r>
          </a:p>
        </p:txBody>
      </p:sp>
      <p:pic>
        <p:nvPicPr>
          <p:cNvPr id="3" name="Рисунок 2" descr="Осенний день. Сокольники. 1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7622" y="0"/>
            <a:ext cx="530637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54906" y="6481823"/>
            <a:ext cx="3611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+mj-lt"/>
              </a:rPr>
              <a:t>И. Левитан.  Осенний день. Сокольники. 1879</a:t>
            </a:r>
            <a:endParaRPr lang="ru-RU" sz="11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303030.jpg"/>
          <p:cNvPicPr>
            <a:picLocks noChangeAspect="1"/>
          </p:cNvPicPr>
          <p:nvPr/>
        </p:nvPicPr>
        <p:blipFill>
          <a:blip r:embed="rId3" cstate="print"/>
          <a:srcRect t="9001" b="21153"/>
          <a:stretch>
            <a:fillRect/>
          </a:stretch>
        </p:blipFill>
        <p:spPr>
          <a:xfrm>
            <a:off x="5404654" y="0"/>
            <a:ext cx="3543300" cy="369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9918" y="891250"/>
            <a:ext cx="47456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Из писем И. Левитана к А.Чехову известно, как трепетно относились они друг к другу.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Навещая больного Чехова в Ялте в январе 1900 года, сам уже смертельно больной, Левитан поместил в каминную нишу в кабинете писателя написанный здесь же во время разговора с другом небольшой пейзаж 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«Сумерки. Стога».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картине Левитана показано то странное состояние природы, когда умирающий день никак не может окончиться, а ночь не смеет начаться, мир надолго становится серым, и сердце охватывает пронзительная тоска. Для ялтинского затворника Чехова эта тоска сумерек смешивалась с тоской по родине.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Чехов придумал слово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левитанистый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»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употреблял его очень метко: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«Природа здесь гораздо 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левитанистее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, чем у вас»,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 писал он в одном из писем.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Даже картины Левитана различались, - одни были более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левитанистыми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», чем другие. Сначала это казалось шуткой, но со временем стало ясно, что в этом слове заключён точный смысл - оно выражало собою то особое обаяние пейзажа средней России, которое из всех тогдашних художников умел передавать на полотне один Левитан.</a:t>
            </a:r>
          </a:p>
        </p:txBody>
      </p:sp>
      <p:pic>
        <p:nvPicPr>
          <p:cNvPr id="8" name="Рисунок 7" descr="Портрет Левитана работы Бакста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920" b="30618"/>
          <a:stretch>
            <a:fillRect/>
          </a:stretch>
        </p:blipFill>
        <p:spPr>
          <a:xfrm>
            <a:off x="5407499" y="3715475"/>
            <a:ext cx="3551306" cy="289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85591" y="0"/>
            <a:ext cx="126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А.П. Чехов в Ялте</a:t>
            </a:r>
          </a:p>
          <a:p>
            <a:pPr algn="r"/>
            <a:r>
              <a:rPr lang="ru-RU" sz="1000" dirty="0" smtClean="0">
                <a:solidFill>
                  <a:schemeClr val="bg1"/>
                </a:solidFill>
                <a:latin typeface="+mj-lt"/>
              </a:rPr>
              <a:t>1901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6871" y="6596390"/>
            <a:ext cx="281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+mj-lt"/>
              </a:rPr>
              <a:t>Портрет  И. Левитана работы </a:t>
            </a:r>
            <a:r>
              <a:rPr lang="ru-RU" sz="1000" dirty="0" err="1" smtClean="0">
                <a:latin typeface="+mj-lt"/>
              </a:rPr>
              <a:t>Бакста</a:t>
            </a:r>
            <a:r>
              <a:rPr lang="ru-RU" sz="1000" dirty="0" smtClean="0">
                <a:latin typeface="+mj-lt"/>
              </a:rPr>
              <a:t> </a:t>
            </a:r>
            <a:endParaRPr lang="ru-RU" sz="1000" dirty="0">
              <a:latin typeface="+mj-lt"/>
            </a:endParaRPr>
          </a:p>
        </p:txBody>
      </p:sp>
      <p:pic>
        <p:nvPicPr>
          <p:cNvPr id="5" name="Рисунок 4" descr="Сумерки. Стога. 1899.jpg"/>
          <p:cNvPicPr>
            <a:picLocks noChangeAspect="1"/>
          </p:cNvPicPr>
          <p:nvPr/>
        </p:nvPicPr>
        <p:blipFill>
          <a:blip r:embed="rId5" cstate="print"/>
          <a:srcRect t="4494"/>
          <a:stretch>
            <a:fillRect/>
          </a:stretch>
        </p:blipFill>
        <p:spPr>
          <a:xfrm>
            <a:off x="1651" y="0"/>
            <a:ext cx="9142349" cy="6886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391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Сумерки. Стога. 1900. ГТГ</a:t>
            </a:r>
            <a:endParaRPr lang="ru-RU" sz="1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67" y="821803"/>
            <a:ext cx="39816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Константин Георгиевич Паустовский  писал: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«Самые мягкие и трогательные стихи, книги и картины написаны русскими поэтами, писателями и художниками об осени. </a:t>
            </a:r>
          </a:p>
          <a:p>
            <a:pPr algn="just"/>
            <a:endParaRPr lang="ru-RU" sz="14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Левитан, так же как Пушкин и Тютчев и многие другие, ждал осени, как самого дорогого и мимолетного времени года.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i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Осень на картинах Левитана очень разнообразна. Невозможно перечислить все осенние дни, нанесённые им на полотно. Левитан оставил около ста "осенних" картин, не считая этюдов.    </a:t>
            </a:r>
          </a:p>
          <a:p>
            <a:pPr algn="just"/>
            <a:endParaRPr lang="ru-RU" sz="14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Во всех этих пейзажах &lt;…&gt; лучше всего передана печаль прощальных дней, сыплющихся листьев, загнивающих трав, тихого гудения пчел перед холодами и предзимнего солнца, едва заметно прогревающего землю».</a:t>
            </a:r>
          </a:p>
        </p:txBody>
      </p:sp>
      <p:pic>
        <p:nvPicPr>
          <p:cNvPr id="3" name="Рисунок 2" descr="Осень. Дорога в деревне. 1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147" y="0"/>
            <a:ext cx="45348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6157" y="0"/>
            <a:ext cx="2997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И. Левитан.  Осень. Дорога в деревне. 1877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97" y="254644"/>
            <a:ext cx="41900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Поэтическое восприятие природы и максимальный лаконизм художественного языка сближали чеховскую прозу и пейзажную живопись Левитана.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Это качество особенно выявилось в произведениях художника конца 1890-х годов. 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эти годы Левитан часто писал ночные, сумеречные пейзажи: «Лунная ночь. Деревня» (1897, ГРМ), «Лунная ночь. Большая дорога» (1897—1898, ГТГ), «Сумерки», «Сумерки. Стога» (оба — 1899, ГТГ), «Сумерки. Луна» (1899; ГРМ) — каждый из этих пейзажей исполнен в своей, но единой цветовой доминанте и в общей стилистике, сближающей Левитана с новым, молодым поколением живописцев.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«лунных» пейзажах художник достиг той обобщенности, основанной на понимании самого главного в природе, что позволяет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монументализировать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 дыхание земли. 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Именно об этих работах Чехов говорил: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«До такой изумительной простоты и ясности мотива, до которых дошёл в последнее время Левитан, никто не доходил до него, да не знаю, дойдет ли кто и после».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3" name="Рисунок 2" descr="Сумерки. Луна. 1899.jpg"/>
          <p:cNvPicPr>
            <a:picLocks noChangeAspect="1"/>
          </p:cNvPicPr>
          <p:nvPr/>
        </p:nvPicPr>
        <p:blipFill>
          <a:blip r:embed="rId3" cstate="print"/>
          <a:srcRect t="3525"/>
          <a:stretch>
            <a:fillRect/>
          </a:stretch>
        </p:blipFill>
        <p:spPr>
          <a:xfrm>
            <a:off x="0" y="0"/>
            <a:ext cx="9144000" cy="6969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824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j-lt"/>
              </a:rPr>
              <a:t>И. Левитан. Сумерки. Луна. 1899</a:t>
            </a:r>
            <a:endParaRPr lang="ru-RU" sz="1100" dirty="0">
              <a:latin typeface="+mj-lt"/>
            </a:endParaRPr>
          </a:p>
        </p:txBody>
      </p:sp>
      <p:pic>
        <p:nvPicPr>
          <p:cNvPr id="5" name="Рисунок 4" descr="Осень. Туман. 1899.jpg"/>
          <p:cNvPicPr>
            <a:picLocks noChangeAspect="1"/>
          </p:cNvPicPr>
          <p:nvPr/>
        </p:nvPicPr>
        <p:blipFill>
          <a:blip r:embed="rId4" cstate="print"/>
          <a:srcRect t="4279"/>
          <a:stretch>
            <a:fillRect/>
          </a:stretch>
        </p:blipFill>
        <p:spPr>
          <a:xfrm>
            <a:off x="0" y="0"/>
            <a:ext cx="9144000" cy="6991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64896"/>
            <a:ext cx="3206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j-lt"/>
              </a:rPr>
              <a:t>Осень. Туман. 1899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2239E-6 L 0 -0.13645 C 0 -0.1975 0.0724 -0.2722 0.1316 -0.2722 L 0.26389 -0.272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3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93802E-7 L 0 0.142 C 0 0.2056 0.07257 0.28423 0.13194 0.28423 L 0.26389 0.28423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vitan1big.jpg"/>
          <p:cNvPicPr>
            <a:picLocks noChangeAspect="1"/>
          </p:cNvPicPr>
          <p:nvPr/>
        </p:nvPicPr>
        <p:blipFill>
          <a:blip r:embed="rId3" cstate="print"/>
          <a:srcRect r="15144" b="2389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01610" y="636608"/>
            <a:ext cx="49423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тоскливой и слякотной российской осени есть несколько ярких солнечных дней, когда природа превращается в волшебную сказку.     Это пора увядания природы.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Уже холодна вода в прозрачной синей реке.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Уже наполняет лёгкие по-осеннему студёный воздух.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Уже пожухла и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покоричневела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трава.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Но картину Левитана нельзя назвать грустной, наоборот, это одно из самых светлых и радостных его произведений.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Оно не наводит зрителя на тоскливые мысли о неизбежности зимы, хотя недолговечность золотого чуда кажется почти физически осязаемой.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1610" y="4539204"/>
            <a:ext cx="4942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"Тишина" - картина позднего периода творчества Левитана, для которого стало особенно характерным обращение к сумеречным, вечерним, лунным мотивам, так точно отражающим тревожное и беспокойное время конца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XIX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-го века.</a:t>
            </a:r>
          </a:p>
        </p:txBody>
      </p:sp>
      <p:pic>
        <p:nvPicPr>
          <p:cNvPr id="6" name="Рисунок 5" descr="Тишина. 1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369" y="0"/>
            <a:ext cx="92053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8345" y="0"/>
            <a:ext cx="234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Золотая осень. 1895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469" y="6402729"/>
            <a:ext cx="234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</a:rPr>
              <a:t>Тишина. 1898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3469E-6 L -0.30886 0.2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12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30382 -0.290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707" y="1001114"/>
            <a:ext cx="36170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Творчество двух художников «хмурых дней» проникнуто глубокой человечностью, мечтой о жизни свободной и красивой.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Их творчество близко и по своему художественному языку – простому и ясному, правдивому и поэтическому.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Много близкого в их восприятии природы, в тех глубоких душевных движениях, которые пробуждал в них родной пейзаж и которые находили выражение в сложных поэтических образах, где в звуках радости слышались ноты печали, а печаль светлела перед разлитой вокруг красотой и гармонией природы.</a:t>
            </a:r>
          </a:p>
        </p:txBody>
      </p:sp>
      <p:pic>
        <p:nvPicPr>
          <p:cNvPr id="3" name="Рисунок 2" descr="В лесу осенью. 1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790" y="0"/>
            <a:ext cx="51092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8998" y="6581001"/>
            <a:ext cx="2384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В лесу осенью. 1894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608" y="254643"/>
            <a:ext cx="7836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Calibri" pitchFamily="34" charset="0"/>
                <a:cs typeface="Calibri" pitchFamily="34" charset="0"/>
              </a:rPr>
              <a:t>Чехов и Чайковский.    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Эти имена еще при жизни ставились рядом. Казалось бы, что может связывать этих двух людей?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Встретились они тогда, когда Чехов был ещё начинающим, хотя и подающим надежды литератором,  а Чайковский был уже маститым, известным во всем мире композитором, значительной была и разница в возрасте. Сближал их прежде всего общий художественный строй, общая поэтическая интонация творчества.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00004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925975" y="2010980"/>
            <a:ext cx="3136740" cy="460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00043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595570" y="2006157"/>
            <a:ext cx="3320765" cy="459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20" y="208344"/>
            <a:ext cx="458357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Пётр Ильич был очень застенчивым человеком и с новыми людьми знакомился крайне неохотно.  Композитор и пианист Сергей Васильевич Рахманинов писал: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«Он был одним из самых обаятельных художников и людей, которых я когда-либо встречал. Он отличался необычайной деликатностью ума. Он был скромен, как скромны истинно великие люди, прост, как мало кто бывает. Я встречал одного человека, который на него походил, и это был Чехов».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«Чайковский – хороший человек и не похож на полубога»,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 писал Чехов под впечатлением встречи с Чайковским.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память об этом знакомстве Чайковский хранил фото, подаренное Чеховым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Ранней весной 1890 года вышел в свет сборник рассказов Чехова «Хмурые люди». Раскрыв книгу, читатели увидели на её первой странице слова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«Посвящается Петру Ильичу Чайковскому».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 этому времени Чайковский читал  многие произведения А. П. Чехова и видел в нём большие творческие возможности.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«Имеете ли Вы понятие о большом новом русском таланте, Чехове?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– спрашивает Чайковский в письме одного из своих знакомых. –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Если нет, то я охотно перешлю Вам его рассказы. По-моему, это будущий столп нашей словесности».</a:t>
            </a:r>
          </a:p>
        </p:txBody>
      </p:sp>
      <p:pic>
        <p:nvPicPr>
          <p:cNvPr id="4" name="Рисунок 3" descr="00024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5320" t="1526" r="7039"/>
          <a:stretch>
            <a:fillRect/>
          </a:stretch>
        </p:blipFill>
        <p:spPr>
          <a:xfrm rot="478491">
            <a:off x="5209267" y="-60961"/>
            <a:ext cx="3569766" cy="551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0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4913" y="2060293"/>
            <a:ext cx="3585993" cy="460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6" y="625034"/>
            <a:ext cx="4109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В. И. Немирович-Данченко тонко определил музыкальную особенность Чехова-писателя: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«Чеховскую прозу можно сравнить скорее с музыкальными произведениями П. И. Чайковского… У Чехова в каждом слове своя музыкальность, свой музыкальный рисунок. Вот идет шумно форте, и вдруг – скерцо, а затем наступила тишина… Язык Чехова наполнен весь музыкальностью».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Особенно любил Чехов оперу «Евгений Онегин». Чехову, который страстно искал новых путей в литературе, был сродни новаторский пафос оперы, дерзновенно названной Чайковским «лирическими сценами».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Отбросив привычные шаблоны, композитор создал произведение, совершившее переворот в развитии оперного жанра.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Глубокая реальность изображения, тончайший лиризм, простота и выразительность музыкального языка, подлинно русский национальный характер героев оперы - всё это было бесконечно близко Чехову. </a:t>
            </a:r>
          </a:p>
        </p:txBody>
      </p:sp>
      <p:pic>
        <p:nvPicPr>
          <p:cNvPr id="3" name="Рисунок 2" descr="Константин Коровин. Эскиз декорации к опе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5620" y="219919"/>
            <a:ext cx="4398380" cy="329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57195" y="3548433"/>
            <a:ext cx="4386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Константин Коровин.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Эскизы  декорации к опере «Евгений Онегин»</a:t>
            </a:r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onegin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470" y="4020487"/>
            <a:ext cx="4371530" cy="248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9597d89dd45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9831"/>
          <a:stretch>
            <a:fillRect/>
          </a:stretch>
        </p:blipFill>
        <p:spPr>
          <a:xfrm>
            <a:off x="4750115" y="185195"/>
            <a:ext cx="4393885" cy="651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159" y="868103"/>
            <a:ext cx="79865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Сумерки - пограничное состояние между днём и ночью. Это удивительное время, когда даже самые обычные предметы становятся вдруг таинственными, как будто принадлежащими другому миру.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Впрочем, это прямое значение слова. Есть ещё и ряд переносных: сумерки эпохи, сумерки жизни, сумерки любви.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Тема сумерек во всех этих значениях – основная тема в творчестве крупнейших, можно сказать, главных (исключая Льва Толстого) русских писателей, художников, музыкантов последней четверти XIX – первого десятилетия ХХ вв., прежде всего Чехова, Левитана и Чайковского. Свидетельством чему вынесенные в заголовок строки крупнейшего поэта следующей эпохи, Бориса Пастернака.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тёмных зеркалах сумерек размываются чёткие, резкие черты русской классики, проступая размытыми, изломанными отражениями декаданса. В сумерках рождается и умирает символизм – очаровательное больное дитя безвременья.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Конечно, между Чеховым и символистами общего почти нет, кроме сумерек, но именно они неразрывно связывают между собой последнего классика и эпоху модерна. А мир самого Чехова, ироничного и печального мудреца, если присмотреться, отчётливо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коррелирует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 живописными полотнами Левитана и музыкой зрелого Чайковского.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Обо всём этом, о жизни и творчестве, об эпохе, в сущности, завершающей недолгий период свободы русской культуры, о тех самых сумерках любви, эпохи и короткой жизни, сжегшей себя на осеннем костре творчества, и расскажет вам этот материал.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94" y="648184"/>
            <a:ext cx="415531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 глубине и силе воздействия музыки Чайковского на Чехова свидетельствуют и ряд прямых откликов в произведениях Чехова: 3-му действию пьесы «Леший» предшествует ария Ленского из оперы «Евгений Онегин», которая исполняется на рояле за сценой, а в «Рассказе неизвестного человека» Чехов пишет, как музыка Чайковского вызывает у одного из героев произведения, петербургского чиновника, глубоко скрытые человеческие чувства.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Целиком навеян сценой письма Татьяны полный лиризма и мягкого юмора рассказ «После театра».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Брат композитора, Модест, вспоминал: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«Пётр Ильич Чайковский любил жизнь. Каждый день имел для него значительность и прощаться с ним ему было грустно при мысли, что от всего пережитого не останется никакого следа». </a:t>
            </a:r>
          </a:p>
          <a:p>
            <a:pPr algn="just"/>
            <a:endParaRPr lang="ru-RU" sz="8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Этим лирическим чувством композитора, любовью к жизни и восхищением ею наполнена музыка одного из музыкальных шедевров Чайковского, фортепианного цикла </a:t>
            </a:r>
            <a:r>
              <a:rPr lang="ru-RU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"Времена года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" (1876). </a:t>
            </a: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Илл. Чайковский. Времена года. Издание П. Юргенсона Титульный лист. (Из собрания А. Майкапара)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167" y="196770"/>
            <a:ext cx="4223615" cy="583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29873" y="6070922"/>
            <a:ext cx="4201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П.И.  Чайковский.  Времена года.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Издание П.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Юргенсона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 Титульный лист первого издания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(Из собрания А.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Майкапара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aikofsk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1842">
            <a:off x="4821336" y="-173619"/>
            <a:ext cx="4762500" cy="651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8898" y="416688"/>
            <a:ext cx="4421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«Времена года» были написаны Чайковским по заказу известного петербургского издателя Н. М. Бернарда, который знакомил публику с новыми музыкальными произведениями русских и зарубежных композиторов в нотном журнале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Нувеллист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Цикл связан единым содержанием. Общее настроение - грустное, элегическое.  Эти двенадцать картин для фортепиано можно назвать энциклопедией русской жизни XIX века: бескрайние русские просторы, деревенский быт, картины петербургских городских пейзажей, сценки из домашнего музыкального быта.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Это и своеобразный музыкальный дневник композитора, запечатлевший переходные состояния природы, подчинённые годичному круговороту холода и тепла, расцвета и увядания.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пьесах встречаются разнообразные черты фортепианного стиля Чайковского, но главную роль играет широкая мелодия песенного склада, в которой слышатся интонации русского романса и русской народной песни.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Немного найдется в мировой фортепианной литературе произведений, в которых так гениально просто передан круговорот сменяющихся месяцев, жизни природы и людей.</a:t>
            </a:r>
          </a:p>
        </p:txBody>
      </p:sp>
      <p:pic>
        <p:nvPicPr>
          <p:cNvPr id="3" name="Рисунок 2" descr="1003191217.jpg"/>
          <p:cNvPicPr>
            <a:picLocks noChangeAspect="1"/>
          </p:cNvPicPr>
          <p:nvPr/>
        </p:nvPicPr>
        <p:blipFill>
          <a:blip r:embed="rId4" cstate="print"/>
          <a:srcRect l="8832" t="4051" r="7546" b="6667"/>
          <a:stretch>
            <a:fillRect/>
          </a:stretch>
        </p:blipFill>
        <p:spPr>
          <a:xfrm rot="177358">
            <a:off x="5685655" y="1731552"/>
            <a:ext cx="3711343" cy="503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45" y="619352"/>
            <a:ext cx="38312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 «Времена года» Чайковского стали необычайно популярны, особенно «Июнь» («Баркарола») и «Октябрь» («Осенняя песня») – эти пьесы известны во множестве транскрипций и обработок для скрипки, виолончели, гитары, мандолины, оркестра.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Мелодия «Осенней песни» самая прихотливая и проникновенная в цикле «Времена года». Эту пьесу с полным правом можно назвать исповедью души, вдохновленной увядающей красотой осенней русской природы.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«Каждый день отправляюсь на далёкую прогулку, отыскиваю где-нибудь уютный уголок в лесу и бесконечно наслаждаюсь осенним воздухом, пропитанным запахом опавшей листвы, тишиной и прелестью осеннего ландшафта с его характеристическим колоритом»,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- писал композитор.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Чайковский лучше, чем кто бы то ни было другой в музыке, выразил состояние осенней грусти и меланхолии.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PORTRT~1.JPG"/>
          <p:cNvPicPr>
            <a:picLocks noChangeAspect="1"/>
          </p:cNvPicPr>
          <p:nvPr/>
        </p:nvPicPr>
        <p:blipFill>
          <a:blip r:embed="rId3" cstate="print"/>
          <a:srcRect r="5419"/>
          <a:stretch>
            <a:fillRect/>
          </a:stretch>
        </p:blipFill>
        <p:spPr>
          <a:xfrm>
            <a:off x="4093319" y="0"/>
            <a:ext cx="50506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5914" y="6272695"/>
            <a:ext cx="233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Arial" pitchFamily="34" charset="0"/>
                <a:cs typeface="Arial" pitchFamily="34" charset="0"/>
              </a:rPr>
              <a:t>Н.Д. Кузнецов</a:t>
            </a:r>
          </a:p>
          <a:p>
            <a:pPr algn="r"/>
            <a:r>
              <a:rPr lang="ru-RU" sz="1000" dirty="0" smtClean="0">
                <a:latin typeface="Arial" pitchFamily="34" charset="0"/>
                <a:cs typeface="Arial" pitchFamily="34" charset="0"/>
              </a:rPr>
              <a:t>Портрет  П.И. Чайковского. 1893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68" y="694481"/>
            <a:ext cx="3657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Название пьесы не следует понимать буквально — это не песня в смысле музыкального жанра, имеющего свои определенные законы. Это скорее песня души. Она сродни тому, что мы имеем в виду, когда говорим «душа поёт».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Её главный элемент — «мотив вздоха»: два нисходящих ближайших друг к другу по высоте звука, действительно выражающие вздох сожаления, грусти.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Печальная и лиричная, эта пьеса относится к самым популярным произведениям русской музыкальной классики. Увядание природы и светлая тоска, меланхоличное настроение и глубокое чувство – в этой музыке есть всё, чтобы затронуть самые потаенные струны души человека.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Этот мотив сам по себе тысячи раз встречался в музыке, и требуется гениальная одарённость, чтобы в 1001-й выразить им какой-то новый оттенок чувств. </a:t>
            </a: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Чайковскому это удалось. </a:t>
            </a:r>
          </a:p>
        </p:txBody>
      </p:sp>
      <p:pic>
        <p:nvPicPr>
          <p:cNvPr id="7" name="Рисунок 6" descr="Осень. Охотник. 1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515" y="0"/>
            <a:ext cx="50234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1287" y="6581001"/>
            <a:ext cx="406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" pitchFamily="34" charset="0"/>
                <a:cs typeface="Arial" pitchFamily="34" charset="0"/>
              </a:rPr>
              <a:t>И. Левитан. Осень. Охотник. 1880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125" y="1504707"/>
            <a:ext cx="75003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Судьбы скрещенье... Чехов и Левитан.  Третьяковская галерея. Лучший журнал по искусству на русском и английском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Режим доступа: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http://www.tg-m.ru/articles/isaak-levitan/sudby-skreshchene-chekhov-levitan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Чехов и Левитан - величайший писатель и величайший художник . И. Левитан. Жизнь и творчество.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http://isaak-levitan.ru/chehov.php</a:t>
            </a:r>
          </a:p>
          <a:p>
            <a:pPr>
              <a:defRPr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Сайт художника Исаака Левитана. Шедевры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http://levitan-world.ru/levitan-painting.php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Антон Павлович Чехов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 http://apchekhov.ru/</a:t>
            </a:r>
          </a:p>
          <a:p>
            <a:pPr>
              <a:defRPr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Константин Паустовский. Исаак Левитан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http://lib.ru/PROZA/PAUSTOWSKIJ/isaak_lewitan.txt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Ю.И.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Айхенвальд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. Чехов. Литература и жизнь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http://dugward.ru/library/chehov/aihenv_chehov.html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Чайковский. Времена года. Музыкальная фантазия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Электронный ресурс]. –  Режим доступа: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http://music-fantasy.ru/content/p-chaykovskiy-vremena-goda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3376" y="466409"/>
            <a:ext cx="402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Calibri" pitchFamily="34" charset="0"/>
              </a:rPr>
              <a:t>Использованные источники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101" y="370389"/>
            <a:ext cx="7604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Дмитрий Борисович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Кабалевский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писал: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«…русские художники ощутили 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песенность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 русской природы, а русские композиторы почувствовали 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пейзажность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 русской народной песни…».    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Художник Исаак Ильич Левитан и композитор Петр Ильич Чайковский теснейшим образом сблизили музыку с живописью. 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А если вспомнить, как виделась и слышалась русская природа Антону Павловичу Чехову, то три искусства – музыка, литература и живопись, воплощённые в творчестве этих трёх гениев, предстанут перед нами как сердечная песнь о неповторимой красоте русской природы…</a:t>
            </a:r>
          </a:p>
        </p:txBody>
      </p:sp>
      <p:pic>
        <p:nvPicPr>
          <p:cNvPr id="5" name="Рисунок 4" descr="чехов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0" y="2549207"/>
            <a:ext cx="3040767" cy="430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4-004-CHajkovsk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7212" y="2546430"/>
            <a:ext cx="2710130" cy="431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evitan-isa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6904" y="2546430"/>
            <a:ext cx="3327096" cy="431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41" y="162045"/>
            <a:ext cx="53243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Немного найдётся в русской литературе и изобразительном искусстве столь близких по стилистике и решению художественных задач писателей и живописцев, как Чехов и Левитан. Неслучайно их имена и в специальных исследованиях, и в популярных изданиях часто ставятся рядом.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Знакомство писателя и художника состоялось в 1879-м, в год приезда Антона Павловича в Москву. Один из его братьев, Николай, был дружен с Левитаном, они оба учились в Московском училище живописи, ваяния и зодчества. </a:t>
            </a:r>
          </a:p>
        </p:txBody>
      </p:sp>
      <p:pic>
        <p:nvPicPr>
          <p:cNvPr id="3" name="Рисунок 2" descr="Портрет-А.П.Чехова.-1885–1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546" y="0"/>
            <a:ext cx="3504454" cy="464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38624" y="4925599"/>
            <a:ext cx="522018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Уже с начала 1880-х, как вспоминал В.А. Гиляровский, и до конца жизни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«Левитан всегда был около Чеховых».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1880-х годах молодой художник и начинающий писатель переживали пору «творческого половодья». Их становление и развитие происходило почти параллельно. Чехов начал печататься в 1880-м; первые работы Левитана относятся к концу 1870-х…</a:t>
            </a:r>
          </a:p>
        </p:txBody>
      </p:sp>
      <p:pic>
        <p:nvPicPr>
          <p:cNvPr id="5" name="Рисунок 4" descr="af168d784e0ea256835e276fad9aa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013" y="2396476"/>
            <a:ext cx="3269080" cy="446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74420" y="4213185"/>
            <a:ext cx="256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И. Левитан. Портрет А.П. Чехова</a:t>
            </a:r>
          </a:p>
          <a:p>
            <a:pPr algn="r"/>
            <a:r>
              <a:rPr lang="ru-RU" sz="1000" dirty="0" smtClean="0">
                <a:solidFill>
                  <a:schemeClr val="bg1"/>
                </a:solidFill>
                <a:latin typeface="+mj-lt"/>
              </a:rPr>
              <a:t>1885-1886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688" y="6427113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И. Левитан. Автопортрет.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Первая половина 1880-х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5115"/>
            <a:ext cx="420161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Ранние короткие рассказы Чехова с вглядыванием в типажи, характеры, повадки людей близки ранним работам Левитана: художник так же пристально изучает природу, всматривается в тончайшие тональные соотношения, в сложные взаимодействия цвета, освещения, воздушной среды. 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У Левитана начала 1880-х много камерных, «коротких», как чеховские рассказы, картин и этюдов, одушевлённых сердечным прикосновением к потаенной жизни природы: «Весной в лесу» (1882), «Первая зелень. Май» (1883), «Мостик. Саввинская слобода» (1884), «Речка Истра» (1885), «У церковной стены» (1885).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Как Чехов был требователен к каждому слову, стремясь к точности, краткости и выразительности, так и Левитан выверял и «уточнял» в этюдах свои первые впечатления.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Они вместе ходили на охоту, иногда по нескольку дней пропадая в лесу. Природа, которую любили и понимали оба, снимала у Левитана приступы давящей тоски, давала обоим возможность полного единения с нею, находившего затем воплощение в пейзажах и выражение в чеховской прозе. </a:t>
            </a:r>
          </a:p>
        </p:txBody>
      </p:sp>
      <p:pic>
        <p:nvPicPr>
          <p:cNvPr id="6" name="Рисунок 5" descr="У-речки.-1880.jpg"/>
          <p:cNvPicPr>
            <a:picLocks noChangeAspect="1"/>
          </p:cNvPicPr>
          <p:nvPr/>
        </p:nvPicPr>
        <p:blipFill>
          <a:blip r:embed="rId3" cstate="print"/>
          <a:srcRect l="56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293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И. Левитан. «У речки». 1883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7" descr="Закат. Опушка леса. 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903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326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И. Левитан.  Закат. Опушка леса. 1900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1568 L 0.00122 -0.21716 C 0.00122 -0.24445 0.06997 -0.27729 0.12604 -0.27729 L 0.25122 -0.27729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9186E-6 L 0 0.12349 C 0 0.17853 0.06892 0.24699 0.125 0.24699 L 0.25 0.24699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имени-2.jpg"/>
          <p:cNvPicPr>
            <a:picLocks noChangeAspect="1"/>
          </p:cNvPicPr>
          <p:nvPr/>
        </p:nvPicPr>
        <p:blipFill>
          <a:blip r:embed="rId3" cstate="print"/>
          <a:srcRect l="8213"/>
          <a:stretch>
            <a:fillRect/>
          </a:stretch>
        </p:blipFill>
        <p:spPr>
          <a:xfrm>
            <a:off x="4548851" y="0"/>
            <a:ext cx="459514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068" y="694480"/>
            <a:ext cx="39469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Левитан всегда видел в Чехове близкого себе мастера словесного пейзажа. 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«Дорогой Антоша!.. я внимательно прочёл еще раз твои "Пестрые рассказы" и "В сумерках", и ты поразил меня как пейзажист. Я не говорю о массе очень интересных мыслей, но пейзажи в них — это верх совершенства, например, в рассказе "Счастье" картины степи, курганов, овец поразительны»,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— писал он Чехову в июне 1891 года.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«Счастье» (1887) Антон Павлович считал лучшим своим рассказом. Скоротечная жизнь человека — песчинки в громадном мироздании — и вечная жизнь природы, равнодушной к людям — стержень этого повествования.</a:t>
            </a:r>
          </a:p>
          <a:p>
            <a:pPr algn="just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Любил ли Чехов осень?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Оказывается, нет. </a:t>
            </a: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Любимое время года Антона Павловича – лето. Он жаждал радости и жизни, но поневоле претворял жизнь в золото печали, в осеннее золото увядающих листьев.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3883" y="6581001"/>
            <a:ext cx="3634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+mj-lt"/>
              </a:rPr>
              <a:t>«Дом с мезонином». </a:t>
            </a:r>
            <a:r>
              <a:rPr lang="ru-RU" sz="1200" dirty="0" err="1" smtClean="0">
                <a:latin typeface="+mj-lt"/>
              </a:rPr>
              <a:t>Илл</a:t>
            </a:r>
            <a:r>
              <a:rPr lang="ru-RU" sz="1200" dirty="0" smtClean="0">
                <a:latin typeface="+mj-lt"/>
              </a:rPr>
              <a:t>. Д. Дубинского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44" y="613459"/>
            <a:ext cx="4757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Жизнь большинства чеховских героев - как осенний дождь, как удручающая капель.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«Осенью».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Кабацкая обстановка; холодная ненастная осенняя ночь; человек, у которого жизнь похитила последнее воспоминание о минувшем счастье —   медальон с изображением любимой женщины…     </a:t>
            </a:r>
          </a:p>
          <a:p>
            <a:pPr algn="just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«А дождь лил и лил... Холод становился всё сильней и сильней, и, казалось, конца не будет этой подлой, темной осени. Барин впивался глазами в медальон и всё искал женское лицо... Тухла свеча.   Весна, где ты?»</a:t>
            </a:r>
          </a:p>
          <a:p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Розовый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чулок»: 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«Пасмурный дождливый день. Небо надолго заволокло тучами, и дождю конца не предвидится. На дворе слякоть, мокрые галки, и в комнатах сумерки и такой холод, что хоть печи топи».</a:t>
            </a:r>
          </a:p>
          <a:p>
            <a:endParaRPr lang="ru-RU" sz="800" b="1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Ионыч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»: 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«Приближалась осень, и в старом саду было тихо, грустно, и на аллеях лежали тёмные листья».</a:t>
            </a:r>
          </a:p>
          <a:p>
            <a:endParaRPr lang="ru-RU" sz="8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Осенний пейзаж отражает психологическое состояние героев в рассказе </a:t>
            </a:r>
            <a:r>
              <a:rPr lang="ru-RU" sz="1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«Попрыгунья»:   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«Второго сентября день был теплый и тихий, но пасмурный. Рано утром на Волге бродил легкий туман, а после девяти часов стал накрапывать дождь. А Волга уже была без блеска, тусклая, матовая, холодная на вид. Всё, всё напоминало о приближении тоскливой, хмурой осени». </a:t>
            </a:r>
          </a:p>
        </p:txBody>
      </p:sp>
      <p:pic>
        <p:nvPicPr>
          <p:cNvPr id="14" name="Рисунок 13" descr="chs-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5824">
            <a:off x="5506017" y="195171"/>
            <a:ext cx="3715473" cy="551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hs-3841.jpg"/>
          <p:cNvPicPr>
            <a:picLocks noChangeAspect="1"/>
          </p:cNvPicPr>
          <p:nvPr/>
        </p:nvPicPr>
        <p:blipFill>
          <a:blip r:embed="rId4" cstate="print"/>
          <a:srcRect b="21989"/>
          <a:stretch>
            <a:fillRect/>
          </a:stretch>
        </p:blipFill>
        <p:spPr>
          <a:xfrm>
            <a:off x="5671594" y="3185214"/>
            <a:ext cx="3136739" cy="367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68" y="219918"/>
            <a:ext cx="8437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Все главные пьесы Чехова, взятые вместе, могли бы быть озаглавлены так же, как он предлагал назвать один из новых журналов, как назвали свои произведения Чайковский и Глазунов, — «Времена года».    Чтобы показать, как упорно люди ждут, надеются и терпят, как счастье становится несчастьем, как пьянящие дух юные мечты сменяются горестными разочарованиями, а жизнь, начатая с праздника, весны, радостных встреч, кончается буднями, тоскливыми расставаниями, холодной неуютной осенью, драматическое действие должно быть по возможности раздвинуто во времени.</a:t>
            </a:r>
          </a:p>
          <a:p>
            <a:pPr algn="just"/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Осенние мотивы — грусть, тишина, темнота, — эмоционально углубляясь, переплетаются в чеховских пьесах, нарастают, сливаются в одно целое и звучат, как нежный и задумчивый ноктюрн: тихо, грустно, темные листья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, «рано смеркалось», «тепло по-осеннему», «с осенним запахом», «в осеннюю ночь».</a:t>
            </a:r>
            <a:endParaRPr lang="ru-RU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М. Савчук. Ионы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565" y="2587347"/>
            <a:ext cx="4654148" cy="378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9414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0516" y="2587746"/>
            <a:ext cx="2768922" cy="380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92193" y="6457493"/>
            <a:ext cx="281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j-lt"/>
              </a:rPr>
              <a:t>«</a:t>
            </a:r>
            <a:r>
              <a:rPr lang="ru-RU" sz="1000" dirty="0" err="1" smtClean="0">
                <a:latin typeface="+mj-lt"/>
              </a:rPr>
              <a:t>Ионыч</a:t>
            </a:r>
            <a:r>
              <a:rPr lang="ru-RU" sz="1000" dirty="0" smtClean="0">
                <a:latin typeface="+mj-lt"/>
              </a:rPr>
              <a:t>». </a:t>
            </a:r>
            <a:r>
              <a:rPr lang="ru-RU" sz="1000" dirty="0" err="1" smtClean="0">
                <a:latin typeface="+mj-lt"/>
              </a:rPr>
              <a:t>Илл</a:t>
            </a:r>
            <a:r>
              <a:rPr lang="ru-RU" sz="1000" dirty="0" smtClean="0">
                <a:latin typeface="+mj-lt"/>
              </a:rPr>
              <a:t>. М. Савчук</a:t>
            </a:r>
            <a:endParaRPr lang="ru-RU" sz="1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3641" y="6418955"/>
            <a:ext cx="3044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+mj-lt"/>
              </a:rPr>
              <a:t>«Вишневый сад». </a:t>
            </a:r>
            <a:r>
              <a:rPr lang="ru-RU" sz="1000" dirty="0" err="1" smtClean="0">
                <a:latin typeface="+mj-lt"/>
              </a:rPr>
              <a:t>Илл</a:t>
            </a:r>
            <a:r>
              <a:rPr lang="ru-RU" sz="1000" dirty="0" smtClean="0">
                <a:latin typeface="+mj-lt"/>
              </a:rPr>
              <a:t>. </a:t>
            </a:r>
            <a:r>
              <a:rPr lang="ru-RU" sz="1000" dirty="0" err="1" smtClean="0">
                <a:latin typeface="+mj-lt"/>
              </a:rPr>
              <a:t>Кукрыниксов</a:t>
            </a:r>
            <a:endParaRPr lang="ru-RU" sz="10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'Невеста'. Рисунок Д. А. Дубинского. 1954.jpg"/>
          <p:cNvPicPr>
            <a:picLocks noChangeAspect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>
          <a:xfrm>
            <a:off x="0" y="0"/>
            <a:ext cx="4969415" cy="3055715"/>
          </a:xfrm>
          <a:prstGeom prst="rect">
            <a:avLst/>
          </a:prstGeom>
        </p:spPr>
      </p:pic>
      <p:pic>
        <p:nvPicPr>
          <p:cNvPr id="4" name="Рисунок 3" descr="'Дом с мезонином'. Рисунок Д. А. Дубинского. 1954.jpg"/>
          <p:cNvPicPr>
            <a:picLocks noChangeAspect="1"/>
          </p:cNvPicPr>
          <p:nvPr/>
        </p:nvPicPr>
        <p:blipFill>
          <a:blip r:embed="rId4" cstate="print"/>
          <a:srcRect r="22534"/>
          <a:stretch>
            <a:fillRect/>
          </a:stretch>
        </p:blipFill>
        <p:spPr>
          <a:xfrm>
            <a:off x="4922737" y="0"/>
            <a:ext cx="4221263" cy="6858000"/>
          </a:xfrm>
          <a:prstGeom prst="rect">
            <a:avLst/>
          </a:prstGeom>
        </p:spPr>
      </p:pic>
      <p:pic>
        <p:nvPicPr>
          <p:cNvPr id="7" name="Рисунок 6" descr="'Каштанка'. Рисунки Д. Н. Кардовского. 1903.jpg"/>
          <p:cNvPicPr>
            <a:picLocks noChangeAspect="1"/>
          </p:cNvPicPr>
          <p:nvPr/>
        </p:nvPicPr>
        <p:blipFill>
          <a:blip r:embed="rId5" cstate="print"/>
          <a:srcRect t="3733" b="14191"/>
          <a:stretch>
            <a:fillRect/>
          </a:stretch>
        </p:blipFill>
        <p:spPr>
          <a:xfrm>
            <a:off x="0" y="3020992"/>
            <a:ext cx="4937920" cy="383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1838" y="0"/>
            <a:ext cx="385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Иллюстрации </a:t>
            </a:r>
            <a:r>
              <a:rPr lang="ru-RU" sz="1200" dirty="0" err="1" smtClean="0">
                <a:latin typeface="+mj-lt"/>
              </a:rPr>
              <a:t>Кукрыниксов</a:t>
            </a:r>
            <a:r>
              <a:rPr lang="ru-RU" sz="1200" dirty="0" smtClean="0">
                <a:latin typeface="+mj-lt"/>
              </a:rPr>
              <a:t> </a:t>
            </a:r>
          </a:p>
          <a:p>
            <a:pPr algn="ctr"/>
            <a:r>
              <a:rPr lang="ru-RU" sz="1200" dirty="0" smtClean="0">
                <a:latin typeface="+mj-lt"/>
              </a:rPr>
              <a:t>к произведениям А.П. Чехова. 1954</a:t>
            </a:r>
            <a:endParaRPr lang="ru-RU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3611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+mj-lt"/>
              </a:rPr>
              <a:t>'Каштанка'. Рисунок Д. Н. </a:t>
            </a:r>
            <a:r>
              <a:rPr lang="ru-RU" sz="1100" dirty="0" err="1" smtClean="0">
                <a:solidFill>
                  <a:schemeClr val="bg1"/>
                </a:solidFill>
                <a:latin typeface="+mj-lt"/>
              </a:rPr>
              <a:t>Кардовского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. 1903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CA79B4-AC00-4F33-A9FE-6CBB2A786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3151</Words>
  <Application>Microsoft Office PowerPoint</Application>
  <PresentationFormat>Экран (4:3)</PresentationFormat>
  <Paragraphs>217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ОСЕНЬ.pptx</dc:title>
  <dc:creator/>
  <cp:lastModifiedBy/>
  <cp:revision>1</cp:revision>
  <dcterms:created xsi:type="dcterms:W3CDTF">2014-08-20T11:48:51Z</dcterms:created>
  <dcterms:modified xsi:type="dcterms:W3CDTF">2019-09-01T06:26:11Z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TC040144269991</vt:lpwstr>
  </property>
</Properties>
</file>