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1" autoAdjust="0"/>
    <p:restoredTop sz="94604" autoAdjust="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12" Type="http://schemas.openxmlformats.org/officeDocument/2006/relationships/image" Target="../media/image16.wmf"/><Relationship Id="rId2" Type="http://schemas.openxmlformats.org/officeDocument/2006/relationships/image" Target="../media/image6.wmf"/><Relationship Id="rId1" Type="http://schemas.openxmlformats.org/officeDocument/2006/relationships/image" Target="../media/image3.wmf"/><Relationship Id="rId6" Type="http://schemas.openxmlformats.org/officeDocument/2006/relationships/image" Target="../media/image10.wmf"/><Relationship Id="rId11" Type="http://schemas.openxmlformats.org/officeDocument/2006/relationships/image" Target="../media/image15.wmf"/><Relationship Id="rId5" Type="http://schemas.openxmlformats.org/officeDocument/2006/relationships/image" Target="../media/image9.wmf"/><Relationship Id="rId10" Type="http://schemas.openxmlformats.org/officeDocument/2006/relationships/image" Target="../media/image14.wmf"/><Relationship Id="rId4" Type="http://schemas.openxmlformats.org/officeDocument/2006/relationships/image" Target="../media/image8.wmf"/><Relationship Id="rId9" Type="http://schemas.openxmlformats.org/officeDocument/2006/relationships/image" Target="../media/image13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7.wmf"/><Relationship Id="rId7" Type="http://schemas.openxmlformats.org/officeDocument/2006/relationships/image" Target="../media/image21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0.wmf"/><Relationship Id="rId5" Type="http://schemas.openxmlformats.org/officeDocument/2006/relationships/image" Target="../media/image12.wmf"/><Relationship Id="rId10" Type="http://schemas.openxmlformats.org/officeDocument/2006/relationships/image" Target="../media/image14.wmf"/><Relationship Id="rId4" Type="http://schemas.openxmlformats.org/officeDocument/2006/relationships/image" Target="../media/image19.wmf"/><Relationship Id="rId9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9" Type="http://schemas.openxmlformats.org/officeDocument/2006/relationships/image" Target="../media/image3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28360E-784F-4CAB-A357-D51F7B83B583}" type="datetimeFigureOut">
              <a:rPr lang="ru-RU" smtClean="0"/>
              <a:pPr/>
              <a:t>02.02.2011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969C08-EB8A-4772-A023-413ECE883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28360E-784F-4CAB-A357-D51F7B83B583}" type="datetimeFigureOut">
              <a:rPr lang="ru-RU" smtClean="0"/>
              <a:pPr/>
              <a:t>02.02.2011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969C08-EB8A-4772-A023-413ECE88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28360E-784F-4CAB-A357-D51F7B83B583}" type="datetimeFigureOut">
              <a:rPr lang="ru-RU" smtClean="0"/>
              <a:pPr/>
              <a:t>02.02.2011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969C08-EB8A-4772-A023-413ECE88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28360E-784F-4CAB-A357-D51F7B83B583}" type="datetimeFigureOut">
              <a:rPr lang="ru-RU" smtClean="0"/>
              <a:pPr/>
              <a:t>02.02.2011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969C08-EB8A-4772-A023-413ECE88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28360E-784F-4CAB-A357-D51F7B83B583}" type="datetimeFigureOut">
              <a:rPr lang="ru-RU" smtClean="0"/>
              <a:pPr/>
              <a:t>02.02.2011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969C08-EB8A-4772-A023-413ECE883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28360E-784F-4CAB-A357-D51F7B83B583}" type="datetimeFigureOut">
              <a:rPr lang="ru-RU" smtClean="0"/>
              <a:pPr/>
              <a:t>02.02.2011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969C08-EB8A-4772-A023-413ECE88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28360E-784F-4CAB-A357-D51F7B83B583}" type="datetimeFigureOut">
              <a:rPr lang="ru-RU" smtClean="0"/>
              <a:pPr/>
              <a:t>02.02.2011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969C08-EB8A-4772-A023-413ECE88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28360E-784F-4CAB-A357-D51F7B83B583}" type="datetimeFigureOut">
              <a:rPr lang="ru-RU" smtClean="0"/>
              <a:pPr/>
              <a:t>02.02.2011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969C08-EB8A-4772-A023-413ECE88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28360E-784F-4CAB-A357-D51F7B83B583}" type="datetimeFigureOut">
              <a:rPr lang="ru-RU" smtClean="0"/>
              <a:pPr/>
              <a:t>02.02.2011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969C08-EB8A-4772-A023-413ECE883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28360E-784F-4CAB-A357-D51F7B83B583}" type="datetimeFigureOut">
              <a:rPr lang="ru-RU" smtClean="0"/>
              <a:pPr/>
              <a:t>02.02.2011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969C08-EB8A-4772-A023-413ECE883E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28360E-784F-4CAB-A357-D51F7B83B583}" type="datetimeFigureOut">
              <a:rPr lang="ru-RU" smtClean="0"/>
              <a:pPr/>
              <a:t>02.02.2011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0969C08-EB8A-4772-A023-413ECE883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928360E-784F-4CAB-A357-D51F7B83B583}" type="datetimeFigureOut">
              <a:rPr lang="ru-RU" smtClean="0"/>
              <a:pPr/>
              <a:t>02.02.2011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0969C08-EB8A-4772-A023-413ECE883EB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" Target="slide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oleObject" Target="../embeddings/oleObject14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9.bin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8.xml"/><Relationship Id="rId16" Type="http://schemas.openxmlformats.org/officeDocument/2006/relationships/oleObject" Target="../embeddings/oleObject17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6.bin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6.bin"/><Relationship Id="rId9" Type="http://schemas.openxmlformats.org/officeDocument/2006/relationships/oleObject" Target="../embeddings/oleObject10.bin"/><Relationship Id="rId14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oleObject" Target="../embeddings/oleObject27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1.bin"/><Relationship Id="rId12" Type="http://schemas.openxmlformats.org/officeDocument/2006/relationships/oleObject" Target="../embeddings/oleObject2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0.bin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19.bin"/><Relationship Id="rId10" Type="http://schemas.openxmlformats.org/officeDocument/2006/relationships/oleObject" Target="../embeddings/oleObject24.bin"/><Relationship Id="rId4" Type="http://schemas.openxmlformats.org/officeDocument/2006/relationships/slide" Target="slide3.xml"/><Relationship Id="rId9" Type="http://schemas.openxmlformats.org/officeDocument/2006/relationships/oleObject" Target="../embeddings/oleObject23.bin"/><Relationship Id="rId14" Type="http://schemas.openxmlformats.org/officeDocument/2006/relationships/oleObject" Target="../embeddings/oleObject28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3.bin"/><Relationship Id="rId12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2.bin"/><Relationship Id="rId11" Type="http://schemas.openxmlformats.org/officeDocument/2006/relationships/slide" Target="slide2.xml"/><Relationship Id="rId5" Type="http://schemas.openxmlformats.org/officeDocument/2006/relationships/oleObject" Target="../embeddings/oleObject31.bin"/><Relationship Id="rId10" Type="http://schemas.openxmlformats.org/officeDocument/2006/relationships/oleObject" Target="../embeddings/oleObject36.bin"/><Relationship Id="rId4" Type="http://schemas.openxmlformats.org/officeDocument/2006/relationships/oleObject" Target="../embeddings/oleObject30.bin"/><Relationship Id="rId9" Type="http://schemas.openxmlformats.org/officeDocument/2006/relationships/oleObject" Target="../embeddings/oleObject3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3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2643182"/>
            <a:ext cx="7406640" cy="9974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Реферативно-исследовательская работа по математике </a:t>
            </a:r>
            <a:br>
              <a:rPr lang="ru-RU" sz="2800" dirty="0" smtClean="0"/>
            </a:br>
            <a:r>
              <a:rPr lang="ru-RU" sz="2800" dirty="0" smtClean="0"/>
              <a:t>Метод Дайсона выявления фальшивой монеты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4857760"/>
            <a:ext cx="5929322" cy="2000240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/>
              <a:t>Выполнил </a:t>
            </a:r>
            <a:r>
              <a:rPr lang="ru-RU" sz="1800" dirty="0" err="1" smtClean="0"/>
              <a:t>Щекотько</a:t>
            </a:r>
            <a:r>
              <a:rPr lang="ru-RU" sz="1800" dirty="0" smtClean="0"/>
              <a:t> Михаил, ученик 10 «В» класса </a:t>
            </a:r>
          </a:p>
          <a:p>
            <a:pPr algn="r"/>
            <a:r>
              <a:rPr lang="ru-RU" sz="1800" dirty="0" smtClean="0"/>
              <a:t>Учитель математики  </a:t>
            </a:r>
            <a:r>
              <a:rPr lang="ru-RU" sz="1800" dirty="0" err="1" smtClean="0"/>
              <a:t>Токмакова</a:t>
            </a:r>
            <a:r>
              <a:rPr lang="ru-RU" sz="1800" dirty="0" smtClean="0"/>
              <a:t> О.А.</a:t>
            </a:r>
          </a:p>
          <a:p>
            <a:pPr algn="r"/>
            <a:r>
              <a:rPr lang="ru-RU" sz="1800" dirty="0" smtClean="0"/>
              <a:t>Научный руководитель </a:t>
            </a:r>
            <a:r>
              <a:rPr lang="ru-RU" sz="1800" dirty="0" err="1" smtClean="0"/>
              <a:t>Тропина</a:t>
            </a:r>
            <a:r>
              <a:rPr lang="ru-RU" sz="1800" dirty="0" smtClean="0"/>
              <a:t> Н.В.,</a:t>
            </a:r>
          </a:p>
          <a:p>
            <a:pPr algn="r"/>
            <a:r>
              <a:rPr lang="ru-RU" sz="1800" dirty="0" smtClean="0"/>
              <a:t>к.п.н. , доцент кафедры математического анализа НГПУ </a:t>
            </a:r>
            <a:endParaRPr lang="ru-RU" sz="1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96646" indent="-514350">
              <a:buFont typeface="+mj-lt"/>
              <a:buAutoNum type="arabicPeriod"/>
            </a:pPr>
            <a:r>
              <a:rPr lang="ru-RU" sz="24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hlinkClick r:id="rId3" action="ppaction://hlinksldjump"/>
              </a:rPr>
              <a:t>Рассмотрение метода Дайсона в общем виде</a:t>
            </a:r>
            <a:endParaRPr lang="ru-RU" sz="2400" dirty="0" smtClean="0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marL="596646" indent="-514350">
              <a:buFont typeface="+mj-lt"/>
              <a:buAutoNum type="arabicPeriod"/>
            </a:pPr>
            <a:r>
              <a:rPr lang="ru-RU" sz="24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hlinkClick r:id="rId4" action="ppaction://hlinksldjump"/>
              </a:rPr>
              <a:t>Алгоритм решения для случая</a:t>
            </a:r>
            <a:endParaRPr lang="ru-RU" sz="2400" dirty="0" smtClean="0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marL="596646" indent="-514350">
              <a:buFont typeface="+mj-lt"/>
              <a:buAutoNum type="arabicPeriod"/>
            </a:pPr>
            <a:r>
              <a:rPr lang="ru-RU" sz="24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hlinkClick r:id="rId5" action="ppaction://hlinksldjump"/>
              </a:rPr>
              <a:t>Алгоритм решения для случая </a:t>
            </a:r>
            <a:endParaRPr lang="ru-RU" sz="2400" dirty="0" smtClean="0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marL="596646" indent="-514350">
              <a:buFont typeface="+mj-lt"/>
              <a:buAutoNum type="arabicPeriod"/>
            </a:pPr>
            <a:r>
              <a:rPr lang="ru-RU" sz="2400" dirty="0" smtClean="0"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hlinkClick r:id="rId6" action="ppaction://hlinksldjump"/>
              </a:rPr>
              <a:t>Обоснование оптимальности метода Дайсона</a:t>
            </a:r>
            <a:endParaRPr lang="ru-RU" sz="2400" dirty="0" smtClean="0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  <a:p>
            <a:pPr marL="596646" indent="-514350">
              <a:buFont typeface="+mj-lt"/>
              <a:buAutoNum type="arabicPeriod"/>
            </a:pPr>
            <a:endParaRPr lang="ru-RU" sz="2400" dirty="0" smtClean="0"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6232525" y="2351088"/>
          <a:ext cx="2020888" cy="558800"/>
        </p:xfrm>
        <a:graphic>
          <a:graphicData uri="http://schemas.openxmlformats.org/presentationml/2006/ole">
            <p:oleObj spid="_x0000_s1026" name="Формула" r:id="rId7" imgW="1193760" imgH="558720" progId="Equation.3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6215074" y="1785926"/>
          <a:ext cx="2027238" cy="546100"/>
        </p:xfrm>
        <a:graphic>
          <a:graphicData uri="http://schemas.openxmlformats.org/presentationml/2006/ole">
            <p:oleObj spid="_x0000_s1029" name="Формула" r:id="rId8" imgW="1130040" imgH="545760" progId="Equation.3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Рассмотрение метода Дайсона в общем виде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428736"/>
            <a:ext cx="7498080" cy="4800600"/>
          </a:xfrm>
        </p:spPr>
        <p:txBody>
          <a:bodyPr>
            <a:normAutofit/>
          </a:bodyPr>
          <a:lstStyle/>
          <a:p>
            <a:r>
              <a:rPr lang="en-US" sz="2800" i="1" dirty="0" smtClean="0"/>
              <a:t>m</a:t>
            </a:r>
            <a:r>
              <a:rPr lang="ru-RU" sz="2800" i="1" dirty="0" smtClean="0"/>
              <a:t> – число монет</a:t>
            </a:r>
          </a:p>
          <a:p>
            <a:r>
              <a:rPr lang="en-US" sz="2800" i="1" dirty="0" smtClean="0"/>
              <a:t>n </a:t>
            </a:r>
            <a:r>
              <a:rPr lang="ru-RU" sz="2800" i="1" dirty="0" smtClean="0"/>
              <a:t>  - число взвешиваний</a:t>
            </a:r>
          </a:p>
          <a:p>
            <a:r>
              <a:rPr lang="ru-RU" sz="2800" i="1" dirty="0" smtClean="0"/>
              <a:t>Используется троичная система счисления</a:t>
            </a:r>
          </a:p>
          <a:p>
            <a:r>
              <a:rPr lang="ru-RU" sz="2800" dirty="0" smtClean="0"/>
              <a:t>«Правые» маркеры – наборы цифр, где левая пара - </a:t>
            </a:r>
            <a:r>
              <a:rPr lang="ru-RU" sz="2800" dirty="0" err="1" smtClean="0"/>
              <a:t>пара</a:t>
            </a:r>
            <a:r>
              <a:rPr lang="ru-RU" sz="2800" dirty="0" smtClean="0"/>
              <a:t> неравных чисел (01, 12 или 20).</a:t>
            </a:r>
          </a:p>
          <a:p>
            <a:r>
              <a:rPr lang="ru-RU" sz="2800" dirty="0" smtClean="0"/>
              <a:t> </a:t>
            </a:r>
          </a:p>
          <a:p>
            <a:r>
              <a:rPr lang="ru-RU" sz="2800" dirty="0" smtClean="0"/>
              <a:t> </a:t>
            </a:r>
          </a:p>
          <a:p>
            <a:pPr marL="596646" indent="-514350">
              <a:buNone/>
            </a:pPr>
            <a:endParaRPr lang="ru-RU" sz="2800" i="1" dirty="0" smtClean="0"/>
          </a:p>
          <a:p>
            <a:pPr marL="596646" indent="-514350">
              <a:buNone/>
            </a:pPr>
            <a:endParaRPr lang="ru-RU" sz="2800" dirty="0"/>
          </a:p>
        </p:txBody>
      </p:sp>
      <p:sp>
        <p:nvSpPr>
          <p:cNvPr id="10" name="Управляющая кнопка: домой 9">
            <a:hlinkClick r:id="rId3" action="ppaction://hlinksldjump" highlightClick="1"/>
          </p:cNvPr>
          <p:cNvSpPr/>
          <p:nvPr/>
        </p:nvSpPr>
        <p:spPr>
          <a:xfrm>
            <a:off x="0" y="5857892"/>
            <a:ext cx="1000100" cy="100010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2000232" y="3786190"/>
          <a:ext cx="2414588" cy="642938"/>
        </p:xfrm>
        <a:graphic>
          <a:graphicData uri="http://schemas.openxmlformats.org/presentationml/2006/ole">
            <p:oleObj spid="_x0000_s15361" name="Формула" r:id="rId4" imgW="1193760" imgH="55872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071670" y="4429132"/>
          <a:ext cx="2289175" cy="584200"/>
        </p:xfrm>
        <a:graphic>
          <a:graphicData uri="http://schemas.openxmlformats.org/presentationml/2006/ole">
            <p:oleObj spid="_x0000_s15362" name="Формула" r:id="rId5" imgW="1193760" imgH="558720" progId="Equation.3">
              <p:embed/>
            </p:oleObj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7686700" cy="78333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Алгоритм решения для случая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071934" y="1500174"/>
            <a:ext cx="4857784" cy="535782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sz="1800" dirty="0" smtClean="0"/>
              <a:t> Множества </a:t>
            </a:r>
            <a:r>
              <a:rPr lang="en-US" sz="1800" dirty="0" smtClean="0"/>
              <a:t>M</a:t>
            </a:r>
            <a:r>
              <a:rPr lang="ru-RU" sz="1800" dirty="0" smtClean="0"/>
              <a:t>( </a:t>
            </a:r>
            <a:r>
              <a:rPr lang="en-US" sz="1800" dirty="0" err="1" smtClean="0"/>
              <a:t>i</a:t>
            </a:r>
            <a:r>
              <a:rPr lang="ru-RU" sz="1800" dirty="0" smtClean="0"/>
              <a:t>, 0), </a:t>
            </a:r>
            <a:r>
              <a:rPr lang="en-US" sz="1800" dirty="0" smtClean="0"/>
              <a:t>M</a:t>
            </a:r>
            <a:r>
              <a:rPr lang="ru-RU" sz="1800" dirty="0" smtClean="0"/>
              <a:t>( </a:t>
            </a:r>
            <a:r>
              <a:rPr lang="en-US" sz="1800" dirty="0" err="1" smtClean="0"/>
              <a:t>i</a:t>
            </a:r>
            <a:r>
              <a:rPr lang="ru-RU" sz="1800" dirty="0" smtClean="0"/>
              <a:t>, 1), </a:t>
            </a:r>
            <a:r>
              <a:rPr lang="en-US" sz="1800" dirty="0" smtClean="0"/>
              <a:t>M</a:t>
            </a:r>
            <a:r>
              <a:rPr lang="ru-RU" sz="1800" dirty="0" smtClean="0"/>
              <a:t>( </a:t>
            </a:r>
            <a:r>
              <a:rPr lang="en-US" sz="1800" dirty="0" err="1" smtClean="0"/>
              <a:t>i</a:t>
            </a:r>
            <a:r>
              <a:rPr lang="ru-RU" sz="1800" dirty="0" smtClean="0"/>
              <a:t>, 2) 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en-US" i="1" dirty="0" smtClean="0"/>
              <a:t> </a:t>
            </a:r>
            <a:r>
              <a:rPr lang="ru-RU" dirty="0" smtClean="0"/>
              <a:t> 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en-US" sz="1800" i="1" dirty="0" err="1" smtClean="0">
                <a:latin typeface="Bookman Old Style" pitchFamily="18" charset="0"/>
              </a:rPr>
              <a:t>l</a:t>
            </a:r>
            <a:r>
              <a:rPr lang="en-US" sz="1800" i="1" baseline="-50000" dirty="0" err="1" smtClean="0">
                <a:latin typeface="Bookman Old Style" pitchFamily="18" charset="0"/>
              </a:rPr>
              <a:t>i</a:t>
            </a:r>
            <a:r>
              <a:rPr lang="en-US" sz="1800" i="1" dirty="0" smtClean="0">
                <a:latin typeface="Bookman Old Style" pitchFamily="18" charset="0"/>
              </a:rPr>
              <a:t> </a:t>
            </a:r>
            <a:r>
              <a:rPr lang="ru-RU" sz="1800" i="1" dirty="0" smtClean="0">
                <a:latin typeface="Bookman Old Style" pitchFamily="18" charset="0"/>
              </a:rPr>
              <a:t> - </a:t>
            </a:r>
            <a:r>
              <a:rPr lang="ru-RU" sz="1800" dirty="0" smtClean="0"/>
              <a:t>цифра маркера после взвешивания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sz="1600" dirty="0" smtClean="0"/>
          </a:p>
          <a:p>
            <a:pPr>
              <a:buFont typeface="Arial" pitchFamily="34" charset="0"/>
              <a:buChar char="•"/>
            </a:pPr>
            <a:r>
              <a:rPr lang="ru-RU" sz="1600" dirty="0" smtClean="0"/>
              <a:t> 6 монета – фальшивая, тяжёлая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en-US" sz="2000" dirty="0" smtClean="0"/>
              <a:t>M</a:t>
            </a:r>
            <a:r>
              <a:rPr lang="ru-RU" sz="2000" dirty="0" smtClean="0"/>
              <a:t>( </a:t>
            </a:r>
            <a:r>
              <a:rPr lang="en-US" sz="2000" dirty="0" smtClean="0"/>
              <a:t>1,0</a:t>
            </a:r>
            <a:r>
              <a:rPr lang="ru-RU" sz="2000" dirty="0" smtClean="0"/>
              <a:t>), </a:t>
            </a:r>
            <a:r>
              <a:rPr lang="en-US" sz="2000" dirty="0" smtClean="0"/>
              <a:t>M</a:t>
            </a:r>
            <a:r>
              <a:rPr lang="ru-RU" sz="2000" dirty="0" smtClean="0"/>
              <a:t>(</a:t>
            </a:r>
            <a:r>
              <a:rPr lang="en-US" sz="2000" dirty="0" smtClean="0"/>
              <a:t>1,2</a:t>
            </a:r>
            <a:r>
              <a:rPr lang="ru-RU" sz="2000" dirty="0" smtClean="0"/>
              <a:t>)</a:t>
            </a:r>
            <a:r>
              <a:rPr lang="en-US" sz="2000" dirty="0" smtClean="0"/>
              <a:t> </a:t>
            </a:r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en-US" i="1" dirty="0" smtClean="0">
                <a:latin typeface="Bookman Old Style" pitchFamily="18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M</a:t>
            </a:r>
            <a:r>
              <a:rPr lang="ru-RU" sz="1800" dirty="0" smtClean="0"/>
              <a:t>( </a:t>
            </a:r>
            <a:r>
              <a:rPr lang="en-US" sz="1800" dirty="0" smtClean="0"/>
              <a:t>2</a:t>
            </a:r>
            <a:r>
              <a:rPr lang="ru-RU" sz="1800" dirty="0" smtClean="0"/>
              <a:t>, </a:t>
            </a:r>
            <a:r>
              <a:rPr lang="en-US" sz="1800" dirty="0" smtClean="0"/>
              <a:t>0</a:t>
            </a:r>
            <a:r>
              <a:rPr lang="ru-RU" sz="1800" dirty="0" smtClean="0"/>
              <a:t>), </a:t>
            </a:r>
            <a:r>
              <a:rPr lang="en-US" sz="1800" dirty="0" smtClean="0"/>
              <a:t>M</a:t>
            </a:r>
            <a:r>
              <a:rPr lang="ru-RU" sz="1800" dirty="0" smtClean="0"/>
              <a:t>(</a:t>
            </a:r>
            <a:r>
              <a:rPr lang="en-US" sz="1800" dirty="0" smtClean="0"/>
              <a:t>2,2</a:t>
            </a:r>
            <a:r>
              <a:rPr lang="ru-RU" sz="1800" dirty="0" smtClean="0"/>
              <a:t>)</a:t>
            </a:r>
            <a:endParaRPr lang="en-US" sz="1800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</a:p>
          <a:p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M</a:t>
            </a:r>
            <a:r>
              <a:rPr lang="ru-RU" sz="1800" dirty="0" smtClean="0"/>
              <a:t>( </a:t>
            </a:r>
            <a:r>
              <a:rPr lang="en-US" sz="1800" dirty="0" smtClean="0"/>
              <a:t>3</a:t>
            </a:r>
            <a:r>
              <a:rPr lang="ru-RU" sz="1800" dirty="0" smtClean="0"/>
              <a:t>, </a:t>
            </a:r>
            <a:r>
              <a:rPr lang="en-US" sz="1800" dirty="0" smtClean="0"/>
              <a:t>0</a:t>
            </a:r>
            <a:r>
              <a:rPr lang="ru-RU" sz="1800" dirty="0" smtClean="0"/>
              <a:t>), </a:t>
            </a:r>
            <a:r>
              <a:rPr lang="en-US" sz="1800" dirty="0" smtClean="0"/>
              <a:t>M</a:t>
            </a:r>
            <a:r>
              <a:rPr lang="ru-RU" sz="1800" dirty="0" smtClean="0"/>
              <a:t>(</a:t>
            </a:r>
            <a:r>
              <a:rPr lang="en-US" sz="1800" dirty="0" smtClean="0"/>
              <a:t>3,2</a:t>
            </a:r>
            <a:r>
              <a:rPr lang="ru-RU" sz="1800" dirty="0" smtClean="0"/>
              <a:t>)</a:t>
            </a: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i="1" dirty="0" smtClean="0">
              <a:latin typeface="Bookman Old Style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457200" y="1500188"/>
          <a:ext cx="3257550" cy="509016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085850"/>
                <a:gridCol w="1085850"/>
                <a:gridCol w="108585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Номер монеты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Левый маркер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Правый маркер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011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122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022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212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010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101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121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020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202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012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102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120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021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201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221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001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112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002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8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220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2857488" y="714356"/>
          <a:ext cx="2651929" cy="714380"/>
        </p:xfrm>
        <a:graphic>
          <a:graphicData uri="http://schemas.openxmlformats.org/presentationml/2006/ole">
            <p:oleObj spid="_x0000_s3074" name="Формула" r:id="rId3" imgW="1130040" imgH="54576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4357686" y="2786058"/>
          <a:ext cx="2286016" cy="571504"/>
        </p:xfrm>
        <a:graphic>
          <a:graphicData uri="http://schemas.openxmlformats.org/presentationml/2006/ole">
            <p:oleObj spid="_x0000_s3075" name="Формула" r:id="rId4" imgW="711000" imgH="25380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4357686" y="4429132"/>
          <a:ext cx="818099" cy="500066"/>
        </p:xfrm>
        <a:graphic>
          <a:graphicData uri="http://schemas.openxmlformats.org/presentationml/2006/ole">
            <p:oleObj spid="_x0000_s3076" name="Формула" r:id="rId5" imgW="482400" imgH="36828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4357686" y="5072074"/>
          <a:ext cx="785818" cy="555822"/>
        </p:xfrm>
        <a:graphic>
          <a:graphicData uri="http://schemas.openxmlformats.org/presentationml/2006/ole">
            <p:oleObj spid="_x0000_s3077" name="Формула" r:id="rId6" imgW="520560" imgH="36828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4357686" y="5786454"/>
          <a:ext cx="755202" cy="571504"/>
        </p:xfrm>
        <a:graphic>
          <a:graphicData uri="http://schemas.openxmlformats.org/presentationml/2006/ole">
            <p:oleObj spid="_x0000_s3078" name="Формула" r:id="rId7" imgW="469800" imgH="355320" progId="Equation.3">
              <p:embed/>
            </p:oleObj>
          </a:graphicData>
        </a:graphic>
      </p:graphicFrame>
      <p:sp>
        <p:nvSpPr>
          <p:cNvPr id="14" name="Управляющая кнопка: домой 13">
            <a:hlinkClick r:id="rId8" action="ppaction://hlinksldjump" highlightClick="1"/>
          </p:cNvPr>
          <p:cNvSpPr/>
          <p:nvPr/>
        </p:nvSpPr>
        <p:spPr>
          <a:xfrm>
            <a:off x="8143900" y="5857892"/>
            <a:ext cx="1000100" cy="100010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4286248" y="1857364"/>
          <a:ext cx="2368750" cy="500066"/>
        </p:xfrm>
        <a:graphic>
          <a:graphicData uri="http://schemas.openxmlformats.org/presentationml/2006/ole">
            <p:oleObj spid="_x0000_s3080" name="Формула" r:id="rId9" imgW="799920" imgH="241200" progId="Equation.3">
              <p:embed/>
            </p:oleObj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6000760" y="4000504"/>
          <a:ext cx="2847975" cy="466725"/>
        </p:xfrm>
        <a:graphic>
          <a:graphicData uri="http://schemas.openxmlformats.org/presentationml/2006/ole">
            <p:oleObj spid="_x0000_s3081" name="Формула" r:id="rId10" imgW="1409400" imgH="215640" progId="Equation.3">
              <p:embed/>
            </p:oleObj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6858016" y="2786058"/>
          <a:ext cx="428628" cy="571504"/>
        </p:xfrm>
        <a:graphic>
          <a:graphicData uri="http://schemas.openxmlformats.org/presentationml/2006/ole">
            <p:oleObj spid="_x0000_s3082" name="Формула" r:id="rId11" imgW="126720" imgH="164880" progId="Equation.3">
              <p:embed/>
            </p:oleObj>
          </a:graphicData>
        </a:graphic>
      </p:graphicFrame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5916613" y="4714875"/>
          <a:ext cx="2873375" cy="466725"/>
        </p:xfrm>
        <a:graphic>
          <a:graphicData uri="http://schemas.openxmlformats.org/presentationml/2006/ole">
            <p:oleObj spid="_x0000_s3083" name="Формула" r:id="rId12" imgW="1422360" imgH="215640" progId="Equation.3">
              <p:embed/>
            </p:oleObj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7072330" y="2786058"/>
          <a:ext cx="449039" cy="618445"/>
        </p:xfrm>
        <a:graphic>
          <a:graphicData uri="http://schemas.openxmlformats.org/presentationml/2006/ole">
            <p:oleObj spid="_x0000_s3084" name="Формула" r:id="rId13" imgW="126720" imgH="177480" progId="Equation.3">
              <p:embed/>
            </p:oleObj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6500826" y="2928934"/>
          <a:ext cx="420690" cy="336552"/>
        </p:xfrm>
        <a:graphic>
          <a:graphicData uri="http://schemas.openxmlformats.org/presentationml/2006/ole">
            <p:oleObj spid="_x0000_s3085" name="Формула" r:id="rId14" imgW="126720" imgH="101520" progId="Equation.3">
              <p:embed/>
            </p:oleObj>
          </a:graphicData>
        </a:graphic>
      </p:graphicFrame>
      <p:graphicFrame>
        <p:nvGraphicFramePr>
          <p:cNvPr id="3086" name="Object 14"/>
          <p:cNvGraphicFramePr>
            <a:graphicFrameLocks noChangeAspect="1"/>
          </p:cNvGraphicFramePr>
          <p:nvPr/>
        </p:nvGraphicFramePr>
        <p:xfrm>
          <a:off x="7286644" y="2786058"/>
          <a:ext cx="428625" cy="571500"/>
        </p:xfrm>
        <a:graphic>
          <a:graphicData uri="http://schemas.openxmlformats.org/presentationml/2006/ole">
            <p:oleObj spid="_x0000_s3086" name="Формула" r:id="rId15" imgW="126720" imgH="164880" progId="Equation.3">
              <p:embed/>
            </p:oleObj>
          </a:graphicData>
        </a:graphic>
      </p:graphicFrame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5786446" y="5429264"/>
          <a:ext cx="2873375" cy="466725"/>
        </p:xfrm>
        <a:graphic>
          <a:graphicData uri="http://schemas.openxmlformats.org/presentationml/2006/ole">
            <p:oleObj spid="_x0000_s3087" name="Формула" r:id="rId16" imgW="1422360" imgH="215640" progId="Equation.3">
              <p:embed/>
            </p:oleObj>
          </a:graphicData>
        </a:graphic>
      </p:graphicFrame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68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04" dur="5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0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5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500"/>
                            </p:stCondLst>
                            <p:childTnLst>
                              <p:par>
                                <p:cTn id="1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40" dur="5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43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0" dur="5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7901014" cy="71189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Алгоритм решения для случая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1"/>
          </p:nvPr>
        </p:nvGraphicFramePr>
        <p:xfrm>
          <a:off x="142844" y="1357298"/>
          <a:ext cx="3829047" cy="461822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1276349"/>
                <a:gridCol w="1276349"/>
                <a:gridCol w="1276349"/>
              </a:tblGrid>
              <a:tr h="81957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Номер монеты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Левый маркер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Правый маркер</a:t>
                      </a:r>
                      <a:endParaRPr lang="ru-RU" dirty="0"/>
                    </a:p>
                  </a:txBody>
                  <a:tcPr anchor="ctr"/>
                </a:tc>
              </a:tr>
              <a:tr h="4748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012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748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102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120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748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021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201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748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022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748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211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011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748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122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748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221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001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7483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002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220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786050" y="571480"/>
          <a:ext cx="2581510" cy="714380"/>
        </p:xfrm>
        <a:graphic>
          <a:graphicData uri="http://schemas.openxmlformats.org/presentationml/2006/ole">
            <p:oleObj spid="_x0000_s4098" name="Формула" r:id="rId3" imgW="1193760" imgH="558720" progId="Equation.3">
              <p:embed/>
            </p:oleObj>
          </a:graphicData>
        </a:graphic>
      </p:graphicFrame>
      <p:sp>
        <p:nvSpPr>
          <p:cNvPr id="17" name="Управляющая кнопка: домой 16">
            <a:hlinkClick r:id="rId4" action="ppaction://hlinksldjump" highlightClick="1"/>
          </p:cNvPr>
          <p:cNvSpPr/>
          <p:nvPr/>
        </p:nvSpPr>
        <p:spPr>
          <a:xfrm>
            <a:off x="8143900" y="5857892"/>
            <a:ext cx="1000100" cy="100010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Текст 14"/>
          <p:cNvSpPr>
            <a:spLocks noGrp="1"/>
          </p:cNvSpPr>
          <p:nvPr>
            <p:ph type="body" idx="2"/>
          </p:nvPr>
        </p:nvSpPr>
        <p:spPr>
          <a:xfrm>
            <a:off x="3857620" y="1357298"/>
            <a:ext cx="5286380" cy="5000660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Случай </a:t>
            </a:r>
            <a:r>
              <a:rPr lang="en-US" sz="1800" b="1" i="1" dirty="0" smtClean="0"/>
              <a:t>m=3k+1 </a:t>
            </a:r>
            <a:r>
              <a:rPr lang="ru-RU" sz="1800" dirty="0" smtClean="0"/>
              <a:t>– повторяется предыдущий алгоритм</a:t>
            </a:r>
          </a:p>
          <a:p>
            <a:r>
              <a:rPr lang="ru-RU" sz="1800" b="1" dirty="0" smtClean="0"/>
              <a:t>Случай</a:t>
            </a:r>
            <a:r>
              <a:rPr lang="en-US" sz="1800" b="1" dirty="0" smtClean="0"/>
              <a:t> </a:t>
            </a:r>
            <a:r>
              <a:rPr lang="en-US" sz="1800" b="1" i="1" dirty="0" smtClean="0"/>
              <a:t>m=3k+2</a:t>
            </a:r>
            <a:endParaRPr lang="ru-RU" sz="1800" b="1" i="1" dirty="0" smtClean="0"/>
          </a:p>
          <a:p>
            <a:r>
              <a:rPr lang="ru-RU" sz="1800" dirty="0" smtClean="0"/>
              <a:t>8  -фальшивая, тяжёлая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M</a:t>
            </a:r>
            <a:r>
              <a:rPr lang="ru-RU" sz="1800" dirty="0" smtClean="0"/>
              <a:t>( </a:t>
            </a:r>
            <a:r>
              <a:rPr lang="en-US" sz="1800" dirty="0" smtClean="0"/>
              <a:t>1,0</a:t>
            </a:r>
            <a:r>
              <a:rPr lang="ru-RU" sz="1800" dirty="0" smtClean="0"/>
              <a:t>), </a:t>
            </a:r>
            <a:r>
              <a:rPr lang="en-US" sz="1800" dirty="0" smtClean="0"/>
              <a:t>M</a:t>
            </a:r>
            <a:r>
              <a:rPr lang="ru-RU" sz="1800" dirty="0" smtClean="0"/>
              <a:t>(</a:t>
            </a:r>
            <a:r>
              <a:rPr lang="en-US" sz="1800" dirty="0" smtClean="0"/>
              <a:t>1,2</a:t>
            </a:r>
            <a:r>
              <a:rPr lang="ru-RU" sz="1800" dirty="0" smtClean="0"/>
              <a:t>)</a:t>
            </a:r>
            <a:r>
              <a:rPr lang="en-US" sz="1800" dirty="0" smtClean="0"/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/>
              <a:t> </a:t>
            </a:r>
          </a:p>
          <a:p>
            <a:pPr>
              <a:buFont typeface="Arial" pitchFamily="34" charset="0"/>
              <a:buChar char="•"/>
            </a:pPr>
            <a:endParaRPr lang="ru-RU" sz="1800" dirty="0" smtClean="0"/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M</a:t>
            </a:r>
            <a:r>
              <a:rPr lang="ru-RU" sz="1800" dirty="0" smtClean="0"/>
              <a:t> ( </a:t>
            </a:r>
            <a:r>
              <a:rPr lang="en-US" sz="1800" dirty="0" smtClean="0"/>
              <a:t>2</a:t>
            </a:r>
            <a:r>
              <a:rPr lang="ru-RU" sz="1800" dirty="0" smtClean="0"/>
              <a:t>, </a:t>
            </a:r>
            <a:r>
              <a:rPr lang="en-US" sz="1800" dirty="0" smtClean="0"/>
              <a:t>0</a:t>
            </a:r>
            <a:r>
              <a:rPr lang="ru-RU" sz="1800" dirty="0" smtClean="0"/>
              <a:t>), </a:t>
            </a:r>
            <a:r>
              <a:rPr lang="en-US" sz="1800" dirty="0" smtClean="0"/>
              <a:t>M</a:t>
            </a:r>
            <a:r>
              <a:rPr lang="ru-RU" sz="1800" dirty="0" smtClean="0"/>
              <a:t>(</a:t>
            </a:r>
            <a:r>
              <a:rPr lang="en-US" sz="1800" dirty="0" smtClean="0"/>
              <a:t>2,2</a:t>
            </a:r>
            <a:r>
              <a:rPr lang="ru-RU" sz="1800" dirty="0" smtClean="0"/>
              <a:t>)</a:t>
            </a:r>
            <a:endParaRPr lang="en-US" sz="1800" dirty="0" smtClean="0"/>
          </a:p>
          <a:p>
            <a:pPr>
              <a:buFont typeface="Arial" pitchFamily="34" charset="0"/>
              <a:buChar char="•"/>
            </a:pPr>
            <a:r>
              <a:rPr lang="ru-RU" sz="1800" dirty="0" smtClean="0"/>
              <a:t> </a:t>
            </a:r>
          </a:p>
          <a:p>
            <a:endParaRPr lang="ru-RU" sz="1800" dirty="0" smtClean="0"/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M</a:t>
            </a:r>
            <a:r>
              <a:rPr lang="ru-RU" sz="1800" dirty="0" smtClean="0"/>
              <a:t>( </a:t>
            </a:r>
            <a:r>
              <a:rPr lang="en-US" sz="1800" dirty="0" smtClean="0"/>
              <a:t>3</a:t>
            </a:r>
            <a:r>
              <a:rPr lang="ru-RU" sz="1800" dirty="0" smtClean="0"/>
              <a:t>, </a:t>
            </a:r>
            <a:r>
              <a:rPr lang="en-US" sz="1800" dirty="0" smtClean="0"/>
              <a:t>0</a:t>
            </a:r>
            <a:r>
              <a:rPr lang="ru-RU" sz="1800" dirty="0" smtClean="0"/>
              <a:t>), </a:t>
            </a:r>
            <a:r>
              <a:rPr lang="en-US" sz="1800" dirty="0" smtClean="0"/>
              <a:t>M</a:t>
            </a:r>
            <a:r>
              <a:rPr lang="ru-RU" sz="1800" dirty="0" smtClean="0"/>
              <a:t>(</a:t>
            </a:r>
            <a:r>
              <a:rPr lang="en-US" sz="1800" dirty="0" smtClean="0"/>
              <a:t>3,2</a:t>
            </a:r>
            <a:r>
              <a:rPr lang="ru-RU" sz="1800" dirty="0" smtClean="0"/>
              <a:t>)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/>
              <a:t>  </a:t>
            </a:r>
            <a:endParaRPr lang="en-US" sz="1800" dirty="0" smtClean="0"/>
          </a:p>
          <a:p>
            <a:endParaRPr lang="ru-RU" sz="1800" dirty="0" smtClean="0"/>
          </a:p>
          <a:p>
            <a:endParaRPr lang="ru-RU" sz="1800" dirty="0"/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4000496" y="2500306"/>
          <a:ext cx="628426" cy="517528"/>
        </p:xfrm>
        <a:graphic>
          <a:graphicData uri="http://schemas.openxmlformats.org/presentationml/2006/ole">
            <p:oleObj spid="_x0000_s4109" name="Формула" r:id="rId5" imgW="215640" imgH="177480" progId="Equation.3">
              <p:embed/>
            </p:oleObj>
          </a:graphicData>
        </a:graphic>
      </p:graphicFrame>
      <p:graphicFrame>
        <p:nvGraphicFramePr>
          <p:cNvPr id="4110" name="Object 14"/>
          <p:cNvGraphicFramePr>
            <a:graphicFrameLocks noChangeAspect="1"/>
          </p:cNvGraphicFramePr>
          <p:nvPr/>
        </p:nvGraphicFramePr>
        <p:xfrm>
          <a:off x="4071934" y="3286124"/>
          <a:ext cx="817562" cy="500063"/>
        </p:xfrm>
        <a:graphic>
          <a:graphicData uri="http://schemas.openxmlformats.org/presentationml/2006/ole">
            <p:oleObj spid="_x0000_s4110" name="Формула" r:id="rId6" imgW="482400" imgH="368280" progId="Equation.3">
              <p:embed/>
            </p:oleObj>
          </a:graphicData>
        </a:graphic>
      </p:graphicFrame>
      <p:graphicFrame>
        <p:nvGraphicFramePr>
          <p:cNvPr id="4111" name="Object 15"/>
          <p:cNvGraphicFramePr>
            <a:graphicFrameLocks noChangeAspect="1"/>
          </p:cNvGraphicFramePr>
          <p:nvPr/>
        </p:nvGraphicFramePr>
        <p:xfrm>
          <a:off x="4143372" y="4143380"/>
          <a:ext cx="785812" cy="555625"/>
        </p:xfrm>
        <a:graphic>
          <a:graphicData uri="http://schemas.openxmlformats.org/presentationml/2006/ole">
            <p:oleObj spid="_x0000_s4111" name="Формула" r:id="rId7" imgW="520560" imgH="368280" progId="Equation.3">
              <p:embed/>
            </p:oleObj>
          </a:graphicData>
        </a:graphic>
      </p:graphicFrame>
      <p:graphicFrame>
        <p:nvGraphicFramePr>
          <p:cNvPr id="4112" name="Object 16"/>
          <p:cNvGraphicFramePr>
            <a:graphicFrameLocks noChangeAspect="1"/>
          </p:cNvGraphicFramePr>
          <p:nvPr/>
        </p:nvGraphicFramePr>
        <p:xfrm>
          <a:off x="4500562" y="2500306"/>
          <a:ext cx="428625" cy="571500"/>
        </p:xfrm>
        <a:graphic>
          <a:graphicData uri="http://schemas.openxmlformats.org/presentationml/2006/ole">
            <p:oleObj spid="_x0000_s4112" name="Формула" r:id="rId8" imgW="126720" imgH="164880" progId="Equation.3">
              <p:embed/>
            </p:oleObj>
          </a:graphicData>
        </a:graphic>
      </p:graphicFrame>
      <p:graphicFrame>
        <p:nvGraphicFramePr>
          <p:cNvPr id="4113" name="Object 17"/>
          <p:cNvGraphicFramePr>
            <a:graphicFrameLocks noChangeAspect="1"/>
          </p:cNvGraphicFramePr>
          <p:nvPr/>
        </p:nvGraphicFramePr>
        <p:xfrm>
          <a:off x="4786314" y="2500306"/>
          <a:ext cx="428625" cy="571500"/>
        </p:xfrm>
        <a:graphic>
          <a:graphicData uri="http://schemas.openxmlformats.org/presentationml/2006/ole">
            <p:oleObj spid="_x0000_s4113" name="Формула" r:id="rId9" imgW="126720" imgH="164880" progId="Equation.3">
              <p:embed/>
            </p:oleObj>
          </a:graphicData>
        </a:graphic>
      </p:graphicFrame>
      <p:graphicFrame>
        <p:nvGraphicFramePr>
          <p:cNvPr id="4114" name="Object 18"/>
          <p:cNvGraphicFramePr>
            <a:graphicFrameLocks noChangeAspect="1"/>
          </p:cNvGraphicFramePr>
          <p:nvPr/>
        </p:nvGraphicFramePr>
        <p:xfrm>
          <a:off x="5643570" y="3786190"/>
          <a:ext cx="2105025" cy="466725"/>
        </p:xfrm>
        <a:graphic>
          <a:graphicData uri="http://schemas.openxmlformats.org/presentationml/2006/ole">
            <p:oleObj spid="_x0000_s4114" name="Формула" r:id="rId10" imgW="1041120" imgH="215640" progId="Equation.3">
              <p:embed/>
            </p:oleObj>
          </a:graphicData>
        </a:graphic>
      </p:graphicFrame>
      <p:graphicFrame>
        <p:nvGraphicFramePr>
          <p:cNvPr id="4115" name="Object 19"/>
          <p:cNvGraphicFramePr>
            <a:graphicFrameLocks noChangeAspect="1"/>
          </p:cNvGraphicFramePr>
          <p:nvPr/>
        </p:nvGraphicFramePr>
        <p:xfrm>
          <a:off x="5572132" y="2928934"/>
          <a:ext cx="2078038" cy="466725"/>
        </p:xfrm>
        <a:graphic>
          <a:graphicData uri="http://schemas.openxmlformats.org/presentationml/2006/ole">
            <p:oleObj spid="_x0000_s4115" name="Формула" r:id="rId11" imgW="1028520" imgH="215640" progId="Equation.3">
              <p:embed/>
            </p:oleObj>
          </a:graphicData>
        </a:graphic>
      </p:graphicFrame>
      <p:graphicFrame>
        <p:nvGraphicFramePr>
          <p:cNvPr id="4116" name="Object 20"/>
          <p:cNvGraphicFramePr>
            <a:graphicFrameLocks noChangeAspect="1"/>
          </p:cNvGraphicFramePr>
          <p:nvPr/>
        </p:nvGraphicFramePr>
        <p:xfrm>
          <a:off x="5643570" y="4572008"/>
          <a:ext cx="1128713" cy="466725"/>
        </p:xfrm>
        <a:graphic>
          <a:graphicData uri="http://schemas.openxmlformats.org/presentationml/2006/ole">
            <p:oleObj spid="_x0000_s4116" name="Формула" r:id="rId12" imgW="558720" imgH="215640" progId="Equation.3">
              <p:embed/>
            </p:oleObj>
          </a:graphicData>
        </a:graphic>
      </p:graphicFrame>
      <p:graphicFrame>
        <p:nvGraphicFramePr>
          <p:cNvPr id="4118" name="Object 22"/>
          <p:cNvGraphicFramePr>
            <a:graphicFrameLocks noChangeAspect="1"/>
          </p:cNvGraphicFramePr>
          <p:nvPr/>
        </p:nvGraphicFramePr>
        <p:xfrm>
          <a:off x="4113213" y="4991100"/>
          <a:ext cx="815975" cy="590550"/>
        </p:xfrm>
        <a:graphic>
          <a:graphicData uri="http://schemas.openxmlformats.org/presentationml/2006/ole">
            <p:oleObj spid="_x0000_s4118" name="Формула" r:id="rId13" imgW="507960" imgH="368280" progId="Equation.3">
              <p:embed/>
            </p:oleObj>
          </a:graphicData>
        </a:graphic>
      </p:graphicFrame>
      <p:graphicFrame>
        <p:nvGraphicFramePr>
          <p:cNvPr id="4119" name="Object 23"/>
          <p:cNvGraphicFramePr>
            <a:graphicFrameLocks noChangeAspect="1"/>
          </p:cNvGraphicFramePr>
          <p:nvPr/>
        </p:nvGraphicFramePr>
        <p:xfrm>
          <a:off x="5072066" y="2500306"/>
          <a:ext cx="449262" cy="619125"/>
        </p:xfrm>
        <a:graphic>
          <a:graphicData uri="http://schemas.openxmlformats.org/presentationml/2006/ole">
            <p:oleObj spid="_x0000_s4119" name="Формула" r:id="rId14" imgW="126720" imgH="177480" progId="Equation.3">
              <p:embed/>
            </p:oleObj>
          </a:graphicData>
        </a:graphic>
      </p:graphicFrame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71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74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85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88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500"/>
                            </p:stCondLst>
                            <p:childTnLst>
                              <p:par>
                                <p:cTn id="91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7" dur="50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20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4" dur="500"/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7" dur="5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1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72547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Обоснование оптимальности метода Дайсона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428728" y="1214422"/>
            <a:ext cx="7715272" cy="5643578"/>
          </a:xfrm>
        </p:spPr>
        <p:txBody>
          <a:bodyPr>
            <a:normAutofit/>
          </a:bodyPr>
          <a:lstStyle/>
          <a:p>
            <a:r>
              <a:rPr lang="en-US" sz="2400" i="1" dirty="0" smtClean="0"/>
              <a:t>2m – </a:t>
            </a:r>
            <a:r>
              <a:rPr lang="ru-RU" sz="2400" i="1" dirty="0" smtClean="0"/>
              <a:t>число бумажек</a:t>
            </a:r>
          </a:p>
          <a:p>
            <a:r>
              <a:rPr lang="ru-RU" sz="2400" i="1" dirty="0" smtClean="0"/>
              <a:t>         - число бумажек, оставшихся под подозрением</a:t>
            </a:r>
          </a:p>
          <a:p>
            <a:endParaRPr lang="ru-RU" sz="2400" i="1" dirty="0" smtClean="0"/>
          </a:p>
          <a:p>
            <a:pPr algn="ctr"/>
            <a:r>
              <a:rPr lang="ru-RU" sz="2400" i="1" dirty="0" smtClean="0"/>
              <a:t>          - число бумажек, оставшихся под подозрением после </a:t>
            </a:r>
            <a:r>
              <a:rPr lang="en-US" sz="2400" i="1" dirty="0" smtClean="0"/>
              <a:t>n </a:t>
            </a:r>
            <a:r>
              <a:rPr lang="ru-RU" sz="2400" i="1" dirty="0" smtClean="0"/>
              <a:t> взвешиваний </a:t>
            </a:r>
          </a:p>
          <a:p>
            <a:r>
              <a:rPr lang="ru-RU" sz="2400" i="1" dirty="0" smtClean="0"/>
              <a:t>                            </a:t>
            </a:r>
          </a:p>
          <a:p>
            <a:r>
              <a:rPr lang="en-US" sz="2400" i="1" dirty="0" smtClean="0"/>
              <a:t>p - </a:t>
            </a:r>
            <a:r>
              <a:rPr lang="ru-RU" sz="2400" i="1" dirty="0" smtClean="0"/>
              <a:t> кол-во бумажек с цифрами </a:t>
            </a:r>
            <a:r>
              <a:rPr lang="ru-RU" i="1" dirty="0" smtClean="0"/>
              <a:t>0</a:t>
            </a:r>
            <a:r>
              <a:rPr lang="ru-RU" sz="2400" i="1" dirty="0" smtClean="0"/>
              <a:t> или </a:t>
            </a:r>
            <a:r>
              <a:rPr lang="ru-RU" i="1" dirty="0" smtClean="0"/>
              <a:t>2</a:t>
            </a:r>
            <a:r>
              <a:rPr lang="ru-RU" sz="2400" i="1" dirty="0" smtClean="0"/>
              <a:t> </a:t>
            </a:r>
          </a:p>
          <a:p>
            <a:r>
              <a:rPr lang="ru-RU" sz="2400" i="1" dirty="0" smtClean="0"/>
              <a:t>                         и </a:t>
            </a:r>
          </a:p>
          <a:p>
            <a:r>
              <a:rPr lang="ru-RU" sz="2400" i="1" dirty="0" smtClean="0"/>
              <a:t> </a:t>
            </a:r>
          </a:p>
          <a:p>
            <a:r>
              <a:rPr lang="ru-RU" sz="2400" i="1" dirty="0" smtClean="0"/>
              <a:t> </a:t>
            </a:r>
          </a:p>
          <a:p>
            <a:r>
              <a:rPr lang="ru-RU" sz="2400" i="1" dirty="0" smtClean="0"/>
              <a:t> </a:t>
            </a:r>
          </a:p>
          <a:p>
            <a:pPr>
              <a:buNone/>
            </a:pPr>
            <a:endParaRPr lang="ru-RU" sz="2400" i="1" dirty="0" smtClean="0"/>
          </a:p>
          <a:p>
            <a:endParaRPr lang="ru-RU" sz="2400" i="1" dirty="0" smtClean="0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1865313" y="1563688"/>
          <a:ext cx="482600" cy="785812"/>
        </p:xfrm>
        <a:graphic>
          <a:graphicData uri="http://schemas.openxmlformats.org/presentationml/2006/ole">
            <p:oleObj spid="_x0000_s5122" name="Формула" r:id="rId3" imgW="342720" imgH="55872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071670" y="2428868"/>
          <a:ext cx="482600" cy="874713"/>
        </p:xfrm>
        <a:graphic>
          <a:graphicData uri="http://schemas.openxmlformats.org/presentationml/2006/ole">
            <p:oleObj spid="_x0000_s5123" name="Формула" r:id="rId4" imgW="342720" imgH="62208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1785918" y="4286256"/>
          <a:ext cx="1443038" cy="500062"/>
        </p:xfrm>
        <a:graphic>
          <a:graphicData uri="http://schemas.openxmlformats.org/presentationml/2006/ole">
            <p:oleObj spid="_x0000_s5124" name="Формула" r:id="rId5" imgW="660240" imgH="228600" progId="Equation.3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3714744" y="4286256"/>
          <a:ext cx="1857388" cy="428628"/>
        </p:xfrm>
        <a:graphic>
          <a:graphicData uri="http://schemas.openxmlformats.org/presentationml/2006/ole">
            <p:oleObj spid="_x0000_s5125" name="Формула" r:id="rId6" imgW="990360" imgH="228600" progId="Equation.3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1785918" y="4786322"/>
          <a:ext cx="1714500" cy="428625"/>
        </p:xfrm>
        <a:graphic>
          <a:graphicData uri="http://schemas.openxmlformats.org/presentationml/2006/ole">
            <p:oleObj spid="_x0000_s5126" name="Формула" r:id="rId7" imgW="914400" imgH="228600" progId="Equation.3">
              <p:embed/>
            </p:oleObj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4000496" y="3429000"/>
          <a:ext cx="1500198" cy="444503"/>
        </p:xfrm>
        <a:graphic>
          <a:graphicData uri="http://schemas.openxmlformats.org/presentationml/2006/ole">
            <p:oleObj spid="_x0000_s5127" name="Формула" r:id="rId8" imgW="685800" imgH="203040" progId="Equation.3">
              <p:embed/>
            </p:oleObj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1857356" y="5286388"/>
          <a:ext cx="6691359" cy="428628"/>
        </p:xfrm>
        <a:graphic>
          <a:graphicData uri="http://schemas.openxmlformats.org/presentationml/2006/ole">
            <p:oleObj spid="_x0000_s5128" name="Формула" r:id="rId9" imgW="3568680" imgH="228600" progId="Equation.3">
              <p:embed/>
            </p:oleObj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1857356" y="5786454"/>
          <a:ext cx="1553777" cy="428628"/>
        </p:xfrm>
        <a:graphic>
          <a:graphicData uri="http://schemas.openxmlformats.org/presentationml/2006/ole">
            <p:oleObj spid="_x0000_s5129" name="Формула" r:id="rId10" imgW="736560" imgH="203040" progId="Equation.3">
              <p:embed/>
            </p:oleObj>
          </a:graphicData>
        </a:graphic>
      </p:graphicFrame>
      <p:sp>
        <p:nvSpPr>
          <p:cNvPr id="17" name="Управляющая кнопка: домой 16">
            <a:hlinkClick r:id="rId11" action="ppaction://hlinksldjump" highlightClick="1"/>
          </p:cNvPr>
          <p:cNvSpPr/>
          <p:nvPr/>
        </p:nvSpPr>
        <p:spPr>
          <a:xfrm>
            <a:off x="0" y="5857892"/>
            <a:ext cx="1000100" cy="100010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2071671" y="3376360"/>
          <a:ext cx="1714511" cy="481267"/>
        </p:xfrm>
        <a:graphic>
          <a:graphicData uri="http://schemas.openxmlformats.org/presentationml/2006/ole">
            <p:oleObj spid="_x0000_s5130" name="Формула" r:id="rId12" imgW="723600" imgH="203040" progId="Equation.3">
              <p:embed/>
            </p:oleObj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6778"/>
            <a:ext cx="4329114" cy="497578"/>
          </a:xfrm>
        </p:spPr>
        <p:txBody>
          <a:bodyPr/>
          <a:lstStyle/>
          <a:p>
            <a:r>
              <a:rPr lang="ru-RU" dirty="0" smtClean="0"/>
              <a:t>Решение задачи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357158" y="1142984"/>
            <a:ext cx="8401080" cy="509387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     </a:t>
            </a:r>
            <a:r>
              <a:rPr lang="ru-RU" sz="1800" u="sng" dirty="0" smtClean="0"/>
              <a:t> Условие</a:t>
            </a:r>
            <a:r>
              <a:rPr lang="ru-RU" sz="1800" dirty="0" smtClean="0"/>
              <a:t>: Дано </a:t>
            </a:r>
            <a:r>
              <a:rPr lang="en-US" sz="1800" i="1" dirty="0" smtClean="0"/>
              <a:t>m</a:t>
            </a:r>
            <a:r>
              <a:rPr lang="en-US" sz="1800" dirty="0" smtClean="0"/>
              <a:t> </a:t>
            </a:r>
            <a:r>
              <a:rPr lang="ru-RU" sz="1800" dirty="0" smtClean="0"/>
              <a:t>монет и известно, что фальшивых среди них – не больше одной. За какое число взвешиваний можно найти фальшивую монету и определить её тип или убедиться, что фальшивой монеты нет?</a:t>
            </a:r>
          </a:p>
          <a:p>
            <a:r>
              <a:rPr lang="ru-RU" sz="1800" dirty="0" smtClean="0"/>
              <a:t>      </a:t>
            </a:r>
            <a:r>
              <a:rPr lang="ru-RU" sz="1800" u="sng" dirty="0" smtClean="0"/>
              <a:t>Решение</a:t>
            </a:r>
            <a:r>
              <a:rPr lang="ru-RU" sz="1800" dirty="0" smtClean="0"/>
              <a:t>. Применение метода Дайсона позволяет утверждать, что если ,                          ,то </a:t>
            </a:r>
            <a:r>
              <a:rPr lang="en-US" sz="1800" i="1" dirty="0" smtClean="0"/>
              <a:t>n</a:t>
            </a:r>
            <a:r>
              <a:rPr lang="ru-RU" sz="1800" dirty="0" smtClean="0"/>
              <a:t> взвешиваний будет достаточно для определения фальшивой монеты и её типа.  </a:t>
            </a:r>
          </a:p>
          <a:p>
            <a:r>
              <a:rPr lang="ru-RU" sz="1800" dirty="0" smtClean="0"/>
              <a:t>       Действительно, т.к. фальшивой монеты не больше одной, то рассмотрим два случая: </a:t>
            </a:r>
          </a:p>
          <a:p>
            <a:pPr marL="388620" lvl="0" indent="-342900">
              <a:buFont typeface="+mj-lt"/>
              <a:buAutoNum type="arabicParenR"/>
            </a:pPr>
            <a:r>
              <a:rPr lang="ru-RU" sz="1800" dirty="0" smtClean="0"/>
              <a:t>Одна монета фальшивая.  Это  ‑ задача, рассмотренная в первом параграфе работы.</a:t>
            </a:r>
          </a:p>
          <a:p>
            <a:pPr marL="388620" lvl="0" indent="-342900">
              <a:buFont typeface="+mj-lt"/>
              <a:buAutoNum type="arabicParenR"/>
            </a:pPr>
            <a:r>
              <a:rPr lang="ru-RU" sz="1800" dirty="0" smtClean="0"/>
              <a:t>Нет фальшивой монеты</a:t>
            </a:r>
          </a:p>
          <a:p>
            <a:r>
              <a:rPr lang="ru-RU" sz="1800" dirty="0" smtClean="0"/>
              <a:t>        При реализации метода Дайсона при каждом взвешивании в маркер будет добавляться </a:t>
            </a:r>
            <a:r>
              <a:rPr lang="ru-RU" sz="1800" dirty="0" smtClean="0">
                <a:latin typeface="Bookman Old Style" pitchFamily="18" charset="0"/>
              </a:rPr>
              <a:t>1</a:t>
            </a:r>
            <a:r>
              <a:rPr lang="ru-RU" sz="1800" dirty="0" smtClean="0"/>
              <a:t>. Значит, через </a:t>
            </a:r>
            <a:r>
              <a:rPr lang="en-US" sz="1800" i="1" dirty="0" smtClean="0"/>
              <a:t>n</a:t>
            </a:r>
            <a:r>
              <a:rPr lang="ru-RU" sz="1800" dirty="0" smtClean="0"/>
              <a:t> взвешиваний мы получим маркер 11….1, который не соответствует ни одной из взвешиваемых монет. Следовательно, фальшивой монеты нет. </a:t>
            </a:r>
          </a:p>
          <a:p>
            <a:r>
              <a:rPr lang="ru-RU" sz="1800" dirty="0" smtClean="0"/>
              <a:t>        Значит, при тех же  </a:t>
            </a:r>
            <a:r>
              <a:rPr lang="en-US" sz="1800" i="1" dirty="0" smtClean="0"/>
              <a:t>n</a:t>
            </a:r>
            <a:r>
              <a:rPr lang="ru-RU" sz="1800" dirty="0" smtClean="0"/>
              <a:t> взвешиваниях будет выявлено, что все монеты настоящие.</a:t>
            </a:r>
          </a:p>
          <a:p>
            <a:endParaRPr lang="ru-RU" sz="18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6072206"/>
            <a:ext cx="114272" cy="53957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0" y="5857892"/>
            <a:ext cx="1000100" cy="100010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настраиваемая 7">
            <a:hlinkClick r:id="" action="ppaction://hlinkshowjump?jump=lastslide" highlightClick="1"/>
          </p:cNvPr>
          <p:cNvSpPr/>
          <p:nvPr/>
        </p:nvSpPr>
        <p:spPr>
          <a:xfrm>
            <a:off x="8215338" y="5857892"/>
            <a:ext cx="928662" cy="100010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8063212" y="1928802"/>
          <a:ext cx="1080788" cy="500066"/>
        </p:xfrm>
        <a:graphic>
          <a:graphicData uri="http://schemas.openxmlformats.org/presentationml/2006/ole">
            <p:oleObj spid="_x0000_s6147" name="Формула" r:id="rId4" imgW="850680" imgH="393480" progId="Equation.3">
              <p:embed/>
            </p:oleObj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691</TotalTime>
  <Words>472</Words>
  <Application>Microsoft Office PowerPoint</Application>
  <PresentationFormat>Экран (4:3)</PresentationFormat>
  <Paragraphs>139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Солнцестояние</vt:lpstr>
      <vt:lpstr>Формула</vt:lpstr>
      <vt:lpstr>Реферативно-исследовательская работа по математике  Метод Дайсона выявления фальшивой монеты </vt:lpstr>
      <vt:lpstr>План работы</vt:lpstr>
      <vt:lpstr> Рассмотрение метода Дайсона в общем виде </vt:lpstr>
      <vt:lpstr>Алгоритм решения для случая </vt:lpstr>
      <vt:lpstr>Алгоритм решения для случая  </vt:lpstr>
      <vt:lpstr> Обоснование оптимальности метода Дайсона </vt:lpstr>
      <vt:lpstr>Решение задачи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Реферативно-исследовательская работа по математике  Метод Дайсона выявления фальшивой монеты </dc:title>
  <dc:creator>Ксен</dc:creator>
  <cp:lastModifiedBy>Olga_Home</cp:lastModifiedBy>
  <cp:revision>75</cp:revision>
  <dcterms:created xsi:type="dcterms:W3CDTF">2009-12-16T13:44:19Z</dcterms:created>
  <dcterms:modified xsi:type="dcterms:W3CDTF">2011-02-02T10:20:08Z</dcterms:modified>
</cp:coreProperties>
</file>