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Layouts/slideLayout39.xml" ContentType="application/vnd.openxmlformats-officedocument.presentationml.slideLayout+xml"/>
  <Override PartName="/ppt/theme/theme5.xml" ContentType="application/vnd.openxmlformats-officedocument.theme+xml"/>
  <Override PartName="/ppt/slideLayouts/slideLayout57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117.xml" ContentType="application/vnd.openxmlformats-officedocument.presentationml.slideLayout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106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113.xml" ContentType="application/vnd.openxmlformats-officedocument.presentationml.slideLayout+xml"/>
  <Override PartName="/ppt/theme/themeOverride1.xml" ContentType="application/vnd.openxmlformats-officedocument.themeOverride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Masters/slideMaster8.xml" ContentType="application/vnd.openxmlformats-officedocument.presentationml.slideMaster+xml"/>
  <Override PartName="/ppt/slideMasters/slideMaster11.xml" ContentType="application/vnd.openxmlformats-officedocument.presentationml.slideMaster+xml"/>
  <Default Extension="xlsx" ContentType="application/vnd.openxmlformats-officedocument.spreadsheetml.sheet"/>
  <Override PartName="/ppt/charts/chart3.xml" ContentType="application/vnd.openxmlformats-officedocument.drawingml.chart+xml"/>
  <Override PartName="/ppt/slideMasters/slideMaster4.xml" ContentType="application/vnd.openxmlformats-officedocument.presentationml.slideMaster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theme/theme6.xml" ContentType="application/vnd.openxmlformats-officedocument.theme+xml"/>
  <Override PartName="/ppt/slideLayouts/slideLayout69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98.xml" ContentType="application/vnd.openxmlformats-officedocument.presentationml.slideLayout+xml"/>
  <Override PartName="/ppt/theme/theme10.xml" ContentType="application/vnd.openxmlformats-officedocument.theme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118.xml" ContentType="application/vnd.openxmlformats-officedocument.presentationml.slideLayout+xml"/>
  <Override PartName="/ppt/presProps.xml" ContentType="application/vnd.openxmlformats-officedocument.presentationml.presProps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3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114.xml" ContentType="application/vnd.openxmlformats-officedocument.presentationml.slideLayout+xml"/>
  <Override PartName="/ppt/presentation.xml" ContentType="application/vnd.openxmlformats-officedocument.presentationml.presentation.main+xml"/>
  <Override PartName="/ppt/slideLayouts/slideLayout14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103.xml" ContentType="application/vnd.openxmlformats-officedocument.presentationml.slideLayout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21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Masters/slideMaster9.xml" ContentType="application/vnd.openxmlformats-officedocument.presentationml.slideMaster+xml"/>
  <Override PartName="/ppt/slideLayouts/slideLayout10.xml" ContentType="application/vnd.openxmlformats-officedocument.presentationml.slideLayout+xml"/>
  <Override PartName="/ppt/slideMasters/slideMaster7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Layouts/slideLayout99.xml" ContentType="application/vnd.openxmlformats-officedocument.presentationml.slideLayout+xml"/>
  <Override PartName="/ppt/theme/theme9.xml" ContentType="application/vnd.openxmlformats-officedocument.theme+xml"/>
  <Override PartName="/ppt/charts/chart4.xml" ContentType="application/vnd.openxmlformats-officedocument.drawingml.chart+xml"/>
  <Override PartName="/ppt/slideMasters/slideMaster5.xml" ContentType="application/vnd.openxmlformats-officedocument.presentationml.slideMaster+xml"/>
  <Override PartName="/ppt/slides/slide8.xml" ContentType="application/vnd.openxmlformats-officedocument.presentationml.slide+xml"/>
  <Override PartName="/ppt/slideLayouts/slideLayout59.xml" ContentType="application/vnd.openxmlformats-officedocument.presentationml.slideLayout+xml"/>
  <Override PartName="/ppt/slideLayouts/slideLayout68.xml" ContentType="application/vnd.openxmlformats-officedocument.presentationml.slideLayout+xml"/>
  <Override PartName="/ppt/theme/theme7.xml" ContentType="application/vnd.openxmlformats-officedocument.theme+xml"/>
  <Override PartName="/ppt/slideLayouts/slideLayout79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97.xml" ContentType="application/vnd.openxmlformats-officedocument.presentationml.slideLayout+xml"/>
  <Override PartName="/ppt/theme/theme11.xml" ContentType="application/vnd.openxmlformats-officedocument.theme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115.xml" ContentType="application/vnd.openxmlformats-officedocument.presentationml.slideLayout+xml"/>
  <Override PartName="/ppt/theme/themeOverride3.xml" ContentType="application/vnd.openxmlformats-officedocument.themeOverride+xml"/>
  <Default Extension="rels" ContentType="application/vnd.openxmlformats-package.relationships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s/slide12.xml" ContentType="application/vnd.openxmlformats-officedocument.presentationml.slide+xml"/>
  <Override PartName="/ppt/slideLayouts/slideLayout1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Masters/slideMaster6.xml" ContentType="application/vnd.openxmlformats-officedocument.presentationml.slideMaster+xml"/>
  <Override PartName="/ppt/theme/theme8.xml" ContentType="application/vnd.openxmlformats-officedocument.theme+xml"/>
  <Override PartName="/ppt/slideLayouts/slideLayout89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78.xml" ContentType="application/vnd.openxmlformats-officedocument.presentationml.slideLayout+xml"/>
  <Override PartName="/ppt/charts/chart1.xml" ContentType="application/vnd.openxmlformats-officedocument.drawingml.chart+xml"/>
  <Override PartName="/ppt/slideMasters/slideMaster2.xml" ContentType="application/vnd.openxmlformats-officedocument.presentationml.slideMaster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116.xml" ContentType="application/vnd.openxmlformats-officedocument.presentationml.slideLayout+xml"/>
  <Default Extension="jpeg" ContentType="image/jpeg"/>
  <Override PartName="/ppt/slideLayouts/slideLayout16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105.xml" ContentType="application/vnd.openxmlformats-officedocument.presentationml.slideLayout+xml"/>
  <Override PartName="/ppt/theme/themeOverride4.xml" ContentType="application/vnd.openxmlformats-officedocument.themeOverride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101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  <p:sldMasterId id="2147483708" r:id="rId3"/>
    <p:sldMasterId id="2147483720" r:id="rId4"/>
    <p:sldMasterId id="2147483732" r:id="rId5"/>
    <p:sldMasterId id="2147483744" r:id="rId6"/>
    <p:sldMasterId id="2147483768" r:id="rId7"/>
    <p:sldMasterId id="2147483780" r:id="rId8"/>
    <p:sldMasterId id="2147483792" r:id="rId9"/>
    <p:sldMasterId id="2147483804" r:id="rId10"/>
    <p:sldMasterId id="2147483816" r:id="rId11"/>
  </p:sldMasterIdLst>
  <p:sldIdLst>
    <p:sldId id="256" r:id="rId12"/>
    <p:sldId id="257" r:id="rId13"/>
    <p:sldId id="258" r:id="rId14"/>
    <p:sldId id="260" r:id="rId15"/>
    <p:sldId id="259" r:id="rId16"/>
    <p:sldId id="261" r:id="rId17"/>
    <p:sldId id="264" r:id="rId18"/>
    <p:sldId id="265" r:id="rId19"/>
    <p:sldId id="266" r:id="rId20"/>
    <p:sldId id="267" r:id="rId21"/>
    <p:sldId id="262" r:id="rId22"/>
    <p:sldId id="263" r:id="rId23"/>
    <p:sldId id="268" r:id="rId24"/>
    <p:sldId id="269" r:id="rId25"/>
    <p:sldId id="270" r:id="rId26"/>
    <p:sldId id="271" r:id="rId27"/>
    <p:sldId id="272" r:id="rId28"/>
    <p:sldId id="273" r:id="rId2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06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2.xml"/><Relationship Id="rId18" Type="http://schemas.openxmlformats.org/officeDocument/2006/relationships/slide" Target="slides/slide7.xml"/><Relationship Id="rId26" Type="http://schemas.openxmlformats.org/officeDocument/2006/relationships/slide" Target="slides/slide15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0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1.xml"/><Relationship Id="rId17" Type="http://schemas.openxmlformats.org/officeDocument/2006/relationships/slide" Target="slides/slide6.xml"/><Relationship Id="rId25" Type="http://schemas.openxmlformats.org/officeDocument/2006/relationships/slide" Target="slides/slide14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5.xml"/><Relationship Id="rId20" Type="http://schemas.openxmlformats.org/officeDocument/2006/relationships/slide" Target="slides/slide9.xml"/><Relationship Id="rId2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13.xml"/><Relationship Id="rId32" Type="http://schemas.openxmlformats.org/officeDocument/2006/relationships/theme" Target="theme/theme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4.xml"/><Relationship Id="rId23" Type="http://schemas.openxmlformats.org/officeDocument/2006/relationships/slide" Target="slides/slide12.xml"/><Relationship Id="rId28" Type="http://schemas.openxmlformats.org/officeDocument/2006/relationships/slide" Target="slides/slide17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8.xml"/><Relationship Id="rId31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3.xml"/><Relationship Id="rId22" Type="http://schemas.openxmlformats.org/officeDocument/2006/relationships/slide" Target="slides/slide11.xml"/><Relationship Id="rId27" Type="http://schemas.openxmlformats.org/officeDocument/2006/relationships/slide" Target="slides/slide16.xml"/><Relationship Id="rId30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4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title>
      <c:layout>
        <c:manualLayout>
          <c:xMode val="edge"/>
          <c:yMode val="edge"/>
          <c:x val="0.15634259259259264"/>
          <c:y val="1.5815477790357753E-2"/>
        </c:manualLayout>
      </c:layout>
    </c:title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Нравится ли вам окраска зданий в нашем городе?</c:v>
                </c:pt>
              </c:strCache>
            </c:strRef>
          </c:tx>
          <c:cat>
            <c:strRef>
              <c:f>Лист1!$A$2:$A$4</c:f>
              <c:strCache>
                <c:ptCount val="3"/>
                <c:pt idx="0">
                  <c:v>Да 32%</c:v>
                </c:pt>
                <c:pt idx="1">
                  <c:v>Нет 50%</c:v>
                </c:pt>
                <c:pt idx="2">
                  <c:v>Не знаю 18%</c:v>
                </c:pt>
              </c:strCache>
            </c:strRef>
          </c:cat>
          <c:val>
            <c:numRef>
              <c:f>Лист1!$B$2:$B$4</c:f>
              <c:numCache>
                <c:formatCode>0%</c:formatCode>
                <c:ptCount val="3"/>
                <c:pt idx="0">
                  <c:v>0.32000000000000006</c:v>
                </c:pt>
                <c:pt idx="1">
                  <c:v>0.5</c:v>
                </c:pt>
                <c:pt idx="2">
                  <c:v>0.18000000000000002</c:v>
                </c:pt>
              </c:numCache>
            </c:numRef>
          </c:val>
        </c:ser>
        <c:firstSliceAng val="0"/>
      </c:pieChart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title>
      <c:layout>
        <c:manualLayout>
          <c:xMode val="edge"/>
          <c:yMode val="edge"/>
          <c:x val="0.1399228395061729"/>
          <c:y val="1.5360001548094646E-2"/>
        </c:manualLayout>
      </c:layout>
    </c:title>
    <c:plotArea>
      <c:layout>
        <c:manualLayout>
          <c:layoutTarget val="inner"/>
          <c:xMode val="edge"/>
          <c:yMode val="edge"/>
          <c:x val="0.16625959949450764"/>
          <c:y val="0.20154882031358187"/>
          <c:w val="0.47360333430543405"/>
          <c:h val="0.78565117839633924"/>
        </c:manualLayout>
      </c:layout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Устраивает ли вас цвет зданий, которые вы встречаете по пути в школу?</c:v>
                </c:pt>
              </c:strCache>
            </c:strRef>
          </c:tx>
          <c:cat>
            <c:strRef>
              <c:f>Лист1!$A$2:$A$4</c:f>
              <c:strCache>
                <c:ptCount val="3"/>
                <c:pt idx="0">
                  <c:v>Да 34%</c:v>
                </c:pt>
                <c:pt idx="1">
                  <c:v>Нет55%</c:v>
                </c:pt>
                <c:pt idx="2">
                  <c:v>Не знаю11%</c:v>
                </c:pt>
              </c:strCache>
            </c:strRef>
          </c:cat>
          <c:val>
            <c:numRef>
              <c:f>Лист1!$B$2:$B$4</c:f>
              <c:numCache>
                <c:formatCode>0%</c:formatCode>
                <c:ptCount val="3"/>
                <c:pt idx="0">
                  <c:v>0.34</c:v>
                </c:pt>
                <c:pt idx="1">
                  <c:v>0.55000000000000004</c:v>
                </c:pt>
                <c:pt idx="2">
                  <c:v>0.11</c:v>
                </c:pt>
              </c:numCache>
            </c:numRef>
          </c:val>
        </c:ser>
        <c:firstSliceAng val="0"/>
      </c:pieChart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Влияет ли цвет на вашу работоспособность?</c:v>
                </c:pt>
              </c:strCache>
            </c:strRef>
          </c:tx>
          <c:cat>
            <c:strRef>
              <c:f>Лист1!$A$2:$A$4</c:f>
              <c:strCache>
                <c:ptCount val="3"/>
                <c:pt idx="0">
                  <c:v>Да46%</c:v>
                </c:pt>
                <c:pt idx="1">
                  <c:v>Нет38%</c:v>
                </c:pt>
                <c:pt idx="2">
                  <c:v>Не знаю16%</c:v>
                </c:pt>
              </c:strCache>
            </c:strRef>
          </c:cat>
          <c:val>
            <c:numRef>
              <c:f>Лист1!$B$2:$B$4</c:f>
              <c:numCache>
                <c:formatCode>0%</c:formatCode>
                <c:ptCount val="3"/>
                <c:pt idx="0">
                  <c:v>0.46</c:v>
                </c:pt>
                <c:pt idx="1">
                  <c:v>0.38000000000000006</c:v>
                </c:pt>
                <c:pt idx="2">
                  <c:v>0.16</c:v>
                </c:pt>
              </c:numCache>
            </c:numRef>
          </c:val>
        </c:ser>
        <c:firstSliceAng val="0"/>
      </c:pieChart>
    </c:plotArea>
    <c:legend>
      <c:legendPos val="r"/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Улучшает ли ваше настроение разнообразная окраска зданий?</c:v>
                </c:pt>
              </c:strCache>
            </c:strRef>
          </c:tx>
          <c:cat>
            <c:strRef>
              <c:f>Лист1!$A$2:$A$4</c:f>
              <c:strCache>
                <c:ptCount val="3"/>
                <c:pt idx="0">
                  <c:v>Да66%</c:v>
                </c:pt>
                <c:pt idx="1">
                  <c:v>Нет27%</c:v>
                </c:pt>
                <c:pt idx="2">
                  <c:v>Не знаю7%</c:v>
                </c:pt>
              </c:strCache>
            </c:strRef>
          </c:cat>
          <c:val>
            <c:numRef>
              <c:f>Лист1!$B$2:$B$4</c:f>
              <c:numCache>
                <c:formatCode>0%</c:formatCode>
                <c:ptCount val="3"/>
                <c:pt idx="0">
                  <c:v>0.66000000000000014</c:v>
                </c:pt>
                <c:pt idx="1">
                  <c:v>0.27</c:v>
                </c:pt>
                <c:pt idx="2">
                  <c:v>7.0000000000000021E-2</c:v>
                </c:pt>
              </c:numCache>
            </c:numRef>
          </c:val>
        </c:ser>
        <c:firstSliceAng val="0"/>
      </c:pieChart>
    </c:plotArea>
    <c:legend>
      <c:legendPos val="r"/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3F7A0F62-C44D-42C8-B990-632B64103D68}" type="datetimeFigureOut">
              <a:rPr lang="ru-RU" smtClean="0"/>
              <a:pPr/>
              <a:t>02.02.2011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5CE3677D-8E78-451F-A046-ECC860E8FE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7A0F62-C44D-42C8-B990-632B64103D68}" type="datetimeFigureOut">
              <a:rPr lang="ru-RU" smtClean="0"/>
              <a:pPr/>
              <a:t>02.02.2011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E3677D-8E78-451F-A046-ECC860E8FE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7A0F62-C44D-42C8-B990-632B64103D68}" type="datetimeFigureOut">
              <a:rPr lang="ru-RU" smtClean="0"/>
              <a:pPr/>
              <a:t>02.02.2011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E3677D-8E78-451F-A046-ECC860E8FE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7A0F62-C44D-42C8-B990-632B64103D68}" type="datetimeFigureOut">
              <a:rPr lang="ru-RU" smtClean="0"/>
              <a:pPr/>
              <a:t>02.02.2011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E3677D-8E78-451F-A046-ECC860E8FE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7A0F62-C44D-42C8-B990-632B64103D68}" type="datetimeFigureOut">
              <a:rPr lang="ru-RU" smtClean="0"/>
              <a:pPr/>
              <a:t>02.02.2011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E3677D-8E78-451F-A046-ECC860E8FE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7A0F62-C44D-42C8-B990-632B64103D68}" type="datetimeFigureOut">
              <a:rPr lang="ru-RU" smtClean="0"/>
              <a:pPr/>
              <a:t>02.02.2011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E3677D-8E78-451F-A046-ECC860E8FE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7A0F62-C44D-42C8-B990-632B64103D68}" type="datetimeFigureOut">
              <a:rPr lang="ru-RU" smtClean="0"/>
              <a:pPr/>
              <a:t>02.02.2011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E3677D-8E78-451F-A046-ECC860E8FE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7A0F62-C44D-42C8-B990-632B64103D68}" type="datetimeFigureOut">
              <a:rPr lang="ru-RU" smtClean="0"/>
              <a:pPr/>
              <a:t>02.02.2011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E3677D-8E78-451F-A046-ECC860E8FE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7A0F62-C44D-42C8-B990-632B64103D68}" type="datetimeFigureOut">
              <a:rPr lang="ru-RU" smtClean="0"/>
              <a:pPr/>
              <a:t>02.02.2011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E3677D-8E78-451F-A046-ECC860E8FE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7A0F62-C44D-42C8-B990-632B64103D68}" type="datetimeFigureOut">
              <a:rPr lang="ru-RU" smtClean="0"/>
              <a:pPr/>
              <a:t>02.02.2011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E3677D-8E78-451F-A046-ECC860E8FE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7A0F62-C44D-42C8-B990-632B64103D68}" type="datetimeFigureOut">
              <a:rPr lang="ru-RU" smtClean="0"/>
              <a:pPr/>
              <a:t>02.02.2011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E3677D-8E78-451F-A046-ECC860E8FE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7A0F62-C44D-42C8-B990-632B64103D68}" type="datetimeFigureOut">
              <a:rPr lang="ru-RU" smtClean="0"/>
              <a:pPr/>
              <a:t>02.02.2011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E3677D-8E78-451F-A046-ECC860E8FE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7A0F62-C44D-42C8-B990-632B64103D68}" type="datetimeFigureOut">
              <a:rPr lang="ru-RU" smtClean="0"/>
              <a:pPr/>
              <a:t>02.02.2011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E3677D-8E78-451F-A046-ECC860E8FE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7A0F62-C44D-42C8-B990-632B64103D68}" type="datetimeFigureOut">
              <a:rPr lang="ru-RU" smtClean="0"/>
              <a:pPr/>
              <a:t>02.02.2011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E3677D-8E78-451F-A046-ECC860E8FE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7A0F62-C44D-42C8-B990-632B64103D68}" type="datetimeFigureOut">
              <a:rPr lang="ru-RU" smtClean="0"/>
              <a:pPr/>
              <a:t>02.02.2011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5CE3677D-8E78-451F-A046-ECC860E8FE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7A0F62-C44D-42C8-B990-632B64103D68}" type="datetimeFigureOut">
              <a:rPr lang="ru-RU" smtClean="0"/>
              <a:pPr/>
              <a:t>02.02.2011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5CE3677D-8E78-451F-A046-ECC860E8FE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7A0F62-C44D-42C8-B990-632B64103D68}" type="datetimeFigureOut">
              <a:rPr lang="ru-RU" smtClean="0"/>
              <a:pPr/>
              <a:t>02.02.2011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E3677D-8E78-451F-A046-ECC860E8FEB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7A0F62-C44D-42C8-B990-632B64103D68}" type="datetimeFigureOut">
              <a:rPr lang="ru-RU" smtClean="0"/>
              <a:pPr/>
              <a:t>02.02.2011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E3677D-8E78-451F-A046-ECC860E8FE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7A0F62-C44D-42C8-B990-632B64103D68}" type="datetimeFigureOut">
              <a:rPr lang="ru-RU" smtClean="0"/>
              <a:pPr/>
              <a:t>02.02.2011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5CE3677D-8E78-451F-A046-ECC860E8FEB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7A0F62-C44D-42C8-B990-632B64103D68}" type="datetimeFigureOut">
              <a:rPr lang="ru-RU" smtClean="0"/>
              <a:pPr/>
              <a:t>02.02.2011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E3677D-8E78-451F-A046-ECC860E8FE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7A0F62-C44D-42C8-B990-632B64103D68}" type="datetimeFigureOut">
              <a:rPr lang="ru-RU" smtClean="0"/>
              <a:pPr/>
              <a:t>02.02.2011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E3677D-8E78-451F-A046-ECC860E8FE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7A0F62-C44D-42C8-B990-632B64103D68}" type="datetimeFigureOut">
              <a:rPr lang="ru-RU" smtClean="0"/>
              <a:pPr/>
              <a:t>02.02.2011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E3677D-8E78-451F-A046-ECC860E8FE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7A0F62-C44D-42C8-B990-632B64103D68}" type="datetimeFigureOut">
              <a:rPr lang="ru-RU" smtClean="0"/>
              <a:pPr/>
              <a:t>02.02.2011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E3677D-8E78-451F-A046-ECC860E8FEB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3F7A0F62-C44D-42C8-B990-632B64103D68}" type="datetimeFigureOut">
              <a:rPr lang="ru-RU" smtClean="0"/>
              <a:pPr/>
              <a:t>02.02.2011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5CE3677D-8E78-451F-A046-ECC860E8FE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7A0F62-C44D-42C8-B990-632B64103D68}" type="datetimeFigureOut">
              <a:rPr lang="ru-RU" smtClean="0"/>
              <a:pPr/>
              <a:t>02.02.2011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E3677D-8E78-451F-A046-ECC860E8FE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7A0F62-C44D-42C8-B990-632B64103D68}" type="datetimeFigureOut">
              <a:rPr lang="ru-RU" smtClean="0"/>
              <a:pPr/>
              <a:t>02.02.2011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E3677D-8E78-451F-A046-ECC860E8FE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F7A0F62-C44D-42C8-B990-632B64103D68}" type="datetimeFigureOut">
              <a:rPr lang="ru-RU" smtClean="0"/>
              <a:pPr/>
              <a:t>02.02.2011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CE3677D-8E78-451F-A046-ECC860E8FE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3F7A0F62-C44D-42C8-B990-632B64103D68}" type="datetimeFigureOut">
              <a:rPr lang="ru-RU" smtClean="0"/>
              <a:pPr/>
              <a:t>02.02.2011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5CE3677D-8E78-451F-A046-ECC860E8FE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F7A0F62-C44D-42C8-B990-632B64103D68}" type="datetimeFigureOut">
              <a:rPr lang="ru-RU" smtClean="0"/>
              <a:pPr/>
              <a:t>02.02.2011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CE3677D-8E78-451F-A046-ECC860E8FE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F7A0F62-C44D-42C8-B990-632B64103D68}" type="datetimeFigureOut">
              <a:rPr lang="ru-RU" smtClean="0"/>
              <a:pPr/>
              <a:t>02.02.2011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CE3677D-8E78-451F-A046-ECC860E8FE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F7A0F62-C44D-42C8-B990-632B64103D68}" type="datetimeFigureOut">
              <a:rPr lang="ru-RU" smtClean="0"/>
              <a:pPr/>
              <a:t>02.02.2011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CE3677D-8E78-451F-A046-ECC860E8FE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3F7A0F62-C44D-42C8-B990-632B64103D68}" type="datetimeFigureOut">
              <a:rPr lang="ru-RU" smtClean="0"/>
              <a:pPr/>
              <a:t>02.02.2011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CE3677D-8E78-451F-A046-ECC860E8FE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F7A0F62-C44D-42C8-B990-632B64103D68}" type="datetimeFigureOut">
              <a:rPr lang="ru-RU" smtClean="0"/>
              <a:pPr/>
              <a:t>02.02.2011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CE3677D-8E78-451F-A046-ECC860E8FE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3F7A0F62-C44D-42C8-B990-632B64103D68}" type="datetimeFigureOut">
              <a:rPr lang="ru-RU" smtClean="0"/>
              <a:pPr/>
              <a:t>02.02.2011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5CE3677D-8E78-451F-A046-ECC860E8FEB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F7A0F62-C44D-42C8-B990-632B64103D68}" type="datetimeFigureOut">
              <a:rPr lang="ru-RU" smtClean="0"/>
              <a:pPr/>
              <a:t>02.02.2011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CE3677D-8E78-451F-A046-ECC860E8FEB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F7A0F62-C44D-42C8-B990-632B64103D68}" type="datetimeFigureOut">
              <a:rPr lang="ru-RU" smtClean="0"/>
              <a:pPr/>
              <a:t>02.02.2011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CE3677D-8E78-451F-A046-ECC860E8FE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3F7A0F62-C44D-42C8-B990-632B64103D68}" type="datetimeFigureOut">
              <a:rPr lang="ru-RU" smtClean="0"/>
              <a:pPr/>
              <a:t>02.02.2011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CE3677D-8E78-451F-A046-ECC860E8FE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F7A0F62-C44D-42C8-B990-632B64103D68}" type="datetimeFigureOut">
              <a:rPr lang="ru-RU" smtClean="0"/>
              <a:pPr/>
              <a:t>02.02.2011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CE3677D-8E78-451F-A046-ECC860E8FEB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F7A0F62-C44D-42C8-B990-632B64103D68}" type="datetimeFigureOut">
              <a:rPr lang="ru-RU" smtClean="0"/>
              <a:pPr/>
              <a:t>02.02.2011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CE3677D-8E78-451F-A046-ECC860E8FE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F7A0F62-C44D-42C8-B990-632B64103D68}" type="datetimeFigureOut">
              <a:rPr lang="ru-RU" smtClean="0"/>
              <a:pPr/>
              <a:t>02.02.2011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CE3677D-8E78-451F-A046-ECC860E8FEB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F7A0F62-C44D-42C8-B990-632B64103D68}" type="datetimeFigureOut">
              <a:rPr lang="ru-RU" smtClean="0"/>
              <a:pPr/>
              <a:t>02.02.2011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CE3677D-8E78-451F-A046-ECC860E8FE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F7A0F62-C44D-42C8-B990-632B64103D68}" type="datetimeFigureOut">
              <a:rPr lang="ru-RU" smtClean="0"/>
              <a:pPr/>
              <a:t>02.02.2011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CE3677D-8E78-451F-A046-ECC860E8FE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F7A0F62-C44D-42C8-B990-632B64103D68}" type="datetimeFigureOut">
              <a:rPr lang="ru-RU" smtClean="0"/>
              <a:pPr/>
              <a:t>02.02.2011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CE3677D-8E78-451F-A046-ECC860E8FE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F7A0F62-C44D-42C8-B990-632B64103D68}" type="datetimeFigureOut">
              <a:rPr lang="ru-RU" smtClean="0"/>
              <a:pPr/>
              <a:t>02.02.2011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CE3677D-8E78-451F-A046-ECC860E8FEB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3F7A0F62-C44D-42C8-B990-632B64103D68}" type="datetimeFigureOut">
              <a:rPr lang="ru-RU" smtClean="0"/>
              <a:pPr/>
              <a:t>02.02.2011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5CE3677D-8E78-451F-A046-ECC860E8FE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F7A0F62-C44D-42C8-B990-632B64103D68}" type="datetimeFigureOut">
              <a:rPr lang="ru-RU" smtClean="0"/>
              <a:pPr/>
              <a:t>02.02.2011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CE3677D-8E78-451F-A046-ECC860E8FE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F7A0F62-C44D-42C8-B990-632B64103D68}" type="datetimeFigureOut">
              <a:rPr lang="ru-RU" smtClean="0"/>
              <a:pPr/>
              <a:t>02.02.2011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CE3677D-8E78-451F-A046-ECC860E8FEB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F7A0F62-C44D-42C8-B990-632B64103D68}" type="datetimeFigureOut">
              <a:rPr lang="ru-RU" smtClean="0"/>
              <a:pPr/>
              <a:t>02.02.2011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CE3677D-8E78-451F-A046-ECC860E8FE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F7A0F62-C44D-42C8-B990-632B64103D68}" type="datetimeFigureOut">
              <a:rPr lang="ru-RU" smtClean="0"/>
              <a:pPr/>
              <a:t>02.02.2011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CE3677D-8E78-451F-A046-ECC860E8FE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F7A0F62-C44D-42C8-B990-632B64103D68}" type="datetimeFigureOut">
              <a:rPr lang="ru-RU" smtClean="0"/>
              <a:pPr/>
              <a:t>02.02.2011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CE3677D-8E78-451F-A046-ECC860E8FEB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F7A0F62-C44D-42C8-B990-632B64103D68}" type="datetimeFigureOut">
              <a:rPr lang="ru-RU" smtClean="0"/>
              <a:pPr/>
              <a:t>02.02.2011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CE3677D-8E78-451F-A046-ECC860E8FE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F7A0F62-C44D-42C8-B990-632B64103D68}" type="datetimeFigureOut">
              <a:rPr lang="ru-RU" smtClean="0"/>
              <a:pPr/>
              <a:t>02.02.2011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CE3677D-8E78-451F-A046-ECC860E8FEB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F7A0F62-C44D-42C8-B990-632B64103D68}" type="datetimeFigureOut">
              <a:rPr lang="ru-RU" smtClean="0"/>
              <a:pPr/>
              <a:t>02.02.2011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CE3677D-8E78-451F-A046-ECC860E8FE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F7A0F62-C44D-42C8-B990-632B64103D68}" type="datetimeFigureOut">
              <a:rPr lang="ru-RU" smtClean="0"/>
              <a:pPr/>
              <a:t>02.02.2011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CE3677D-8E78-451F-A046-ECC860E8FE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F7A0F62-C44D-42C8-B990-632B64103D68}" type="datetimeFigureOut">
              <a:rPr lang="ru-RU" smtClean="0"/>
              <a:pPr/>
              <a:t>02.02.2011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CE3677D-8E78-451F-A046-ECC860E8FE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7A0F62-C44D-42C8-B990-632B64103D68}" type="datetimeFigureOut">
              <a:rPr lang="ru-RU" smtClean="0"/>
              <a:pPr/>
              <a:t>02.02.2011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E3677D-8E78-451F-A046-ECC860E8FEB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F7A0F62-C44D-42C8-B990-632B64103D68}" type="datetimeFigureOut">
              <a:rPr lang="ru-RU" smtClean="0"/>
              <a:pPr/>
              <a:t>02.02.2011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CE3677D-8E78-451F-A046-ECC860E8FEB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F7A0F62-C44D-42C8-B990-632B64103D68}" type="datetimeFigureOut">
              <a:rPr lang="ru-RU" smtClean="0"/>
              <a:pPr/>
              <a:t>02.02.2011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CE3677D-8E78-451F-A046-ECC860E8FE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F7A0F62-C44D-42C8-B990-632B64103D68}" type="datetimeFigureOut">
              <a:rPr lang="ru-RU" smtClean="0"/>
              <a:pPr/>
              <a:t>02.02.2011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CE3677D-8E78-451F-A046-ECC860E8FEB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F7A0F62-C44D-42C8-B990-632B64103D68}" type="datetimeFigureOut">
              <a:rPr lang="ru-RU" smtClean="0"/>
              <a:pPr/>
              <a:t>02.02.2011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CE3677D-8E78-451F-A046-ECC860E8FE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F7A0F62-C44D-42C8-B990-632B64103D68}" type="datetimeFigureOut">
              <a:rPr lang="ru-RU" smtClean="0"/>
              <a:pPr/>
              <a:t>02.02.2011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CE3677D-8E78-451F-A046-ECC860E8FE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F7A0F62-C44D-42C8-B990-632B64103D68}" type="datetimeFigureOut">
              <a:rPr lang="ru-RU" smtClean="0"/>
              <a:pPr/>
              <a:t>02.02.2011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CE3677D-8E78-451F-A046-ECC860E8FEB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F7A0F62-C44D-42C8-B990-632B64103D68}" type="datetimeFigureOut">
              <a:rPr lang="ru-RU" smtClean="0"/>
              <a:pPr/>
              <a:t>02.02.2011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CE3677D-8E78-451F-A046-ECC860E8FE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F7A0F62-C44D-42C8-B990-632B64103D68}" type="datetimeFigureOut">
              <a:rPr lang="ru-RU" smtClean="0"/>
              <a:pPr/>
              <a:t>02.02.2011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CE3677D-8E78-451F-A046-ECC860E8FEB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F7A0F62-C44D-42C8-B990-632B64103D68}" type="datetimeFigureOut">
              <a:rPr lang="ru-RU" smtClean="0"/>
              <a:pPr/>
              <a:t>02.02.2011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CE3677D-8E78-451F-A046-ECC860E8FE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F7A0F62-C44D-42C8-B990-632B64103D68}" type="datetimeFigureOut">
              <a:rPr lang="ru-RU" smtClean="0"/>
              <a:pPr/>
              <a:t>02.02.2011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CE3677D-8E78-451F-A046-ECC860E8FE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7A0F62-C44D-42C8-B990-632B64103D68}" type="datetimeFigureOut">
              <a:rPr lang="ru-RU" smtClean="0"/>
              <a:pPr/>
              <a:t>02.02.2011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E3677D-8E78-451F-A046-ECC860E8FEB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F7A0F62-C44D-42C8-B990-632B64103D68}" type="datetimeFigureOut">
              <a:rPr lang="ru-RU" smtClean="0"/>
              <a:pPr/>
              <a:t>02.02.2011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CE3677D-8E78-451F-A046-ECC860E8FE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F7A0F62-C44D-42C8-B990-632B64103D68}" type="datetimeFigureOut">
              <a:rPr lang="ru-RU" smtClean="0"/>
              <a:pPr/>
              <a:t>02.02.2011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CE3677D-8E78-451F-A046-ECC860E8FEB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F7A0F62-C44D-42C8-B990-632B64103D68}" type="datetimeFigureOut">
              <a:rPr lang="ru-RU" smtClean="0"/>
              <a:pPr/>
              <a:t>02.02.2011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CE3677D-8E78-451F-A046-ECC860E8FE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F7A0F62-C44D-42C8-B990-632B64103D68}" type="datetimeFigureOut">
              <a:rPr lang="ru-RU" smtClean="0"/>
              <a:pPr/>
              <a:t>02.02.2011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CE3677D-8E78-451F-A046-ECC860E8FEB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F7A0F62-C44D-42C8-B990-632B64103D68}" type="datetimeFigureOut">
              <a:rPr lang="ru-RU" smtClean="0"/>
              <a:pPr/>
              <a:t>02.02.2011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CE3677D-8E78-451F-A046-ECC860E8FE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F7A0F62-C44D-42C8-B990-632B64103D68}" type="datetimeFigureOut">
              <a:rPr lang="ru-RU" smtClean="0"/>
              <a:pPr/>
              <a:t>02.02.2011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CE3677D-8E78-451F-A046-ECC860E8FE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3F7A0F62-C44D-42C8-B990-632B64103D68}" type="datetimeFigureOut">
              <a:rPr lang="ru-RU" smtClean="0"/>
              <a:pPr/>
              <a:t>02.02.2011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5CE3677D-8E78-451F-A046-ECC860E8FE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7A0F62-C44D-42C8-B990-632B64103D68}" type="datetimeFigureOut">
              <a:rPr lang="ru-RU" smtClean="0"/>
              <a:pPr/>
              <a:t>02.02.2011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E3677D-8E78-451F-A046-ECC860E8FE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7A0F62-C44D-42C8-B990-632B64103D68}" type="datetimeFigureOut">
              <a:rPr lang="ru-RU" smtClean="0"/>
              <a:pPr/>
              <a:t>02.02.2011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E3677D-8E78-451F-A046-ECC860E8FE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7A0F62-C44D-42C8-B990-632B64103D68}" type="datetimeFigureOut">
              <a:rPr lang="ru-RU" smtClean="0"/>
              <a:pPr/>
              <a:t>02.02.2011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E3677D-8E78-451F-A046-ECC860E8FE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3F7A0F62-C44D-42C8-B990-632B64103D68}" type="datetimeFigureOut">
              <a:rPr lang="ru-RU" smtClean="0"/>
              <a:pPr/>
              <a:t>02.02.2011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5CE3677D-8E78-451F-A046-ECC860E8FEB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3F7A0F62-C44D-42C8-B990-632B64103D68}" type="datetimeFigureOut">
              <a:rPr lang="ru-RU" smtClean="0"/>
              <a:pPr/>
              <a:t>02.02.2011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5CE3677D-8E78-451F-A046-ECC860E8FEB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3F7A0F62-C44D-42C8-B990-632B64103D68}" type="datetimeFigureOut">
              <a:rPr lang="ru-RU" smtClean="0"/>
              <a:pPr/>
              <a:t>02.02.2011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5CE3677D-8E78-451F-A046-ECC860E8FE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7A0F62-C44D-42C8-B990-632B64103D68}" type="datetimeFigureOut">
              <a:rPr lang="ru-RU" smtClean="0"/>
              <a:pPr/>
              <a:t>02.02.2011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E3677D-8E78-451F-A046-ECC860E8FE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7A0F62-C44D-42C8-B990-632B64103D68}" type="datetimeFigureOut">
              <a:rPr lang="ru-RU" smtClean="0"/>
              <a:pPr/>
              <a:t>02.02.2011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E3677D-8E78-451F-A046-ECC860E8FE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7A0F62-C44D-42C8-B990-632B64103D68}" type="datetimeFigureOut">
              <a:rPr lang="ru-RU" smtClean="0"/>
              <a:pPr/>
              <a:t>02.02.2011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E3677D-8E78-451F-A046-ECC860E8FE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7A0F62-C44D-42C8-B990-632B64103D68}" type="datetimeFigureOut">
              <a:rPr lang="ru-RU" smtClean="0"/>
              <a:pPr/>
              <a:t>02.02.2011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E3677D-8E78-451F-A046-ECC860E8FE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7A0F62-C44D-42C8-B990-632B64103D68}" type="datetimeFigureOut">
              <a:rPr lang="ru-RU" smtClean="0"/>
              <a:pPr/>
              <a:t>02.02.2011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E3677D-8E78-451F-A046-ECC860E8FE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3F7A0F62-C44D-42C8-B990-632B64103D68}" type="datetimeFigureOut">
              <a:rPr lang="ru-RU" smtClean="0"/>
              <a:pPr/>
              <a:t>02.02.2011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5CE3677D-8E78-451F-A046-ECC860E8FE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3F7A0F62-C44D-42C8-B990-632B64103D68}" type="datetimeFigureOut">
              <a:rPr lang="ru-RU" smtClean="0"/>
              <a:pPr/>
              <a:t>02.02.2011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5CE3677D-8E78-451F-A046-ECC860E8FEB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3F7A0F62-C44D-42C8-B990-632B64103D68}" type="datetimeFigureOut">
              <a:rPr lang="ru-RU" smtClean="0"/>
              <a:pPr/>
              <a:t>02.02.2011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5CE3677D-8E78-451F-A046-ECC860E8FE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7A0F62-C44D-42C8-B990-632B64103D68}" type="datetimeFigureOut">
              <a:rPr lang="ru-RU" smtClean="0"/>
              <a:pPr/>
              <a:t>02.02.2011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E3677D-8E78-451F-A046-ECC860E8FE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7A0F62-C44D-42C8-B990-632B64103D68}" type="datetimeFigureOut">
              <a:rPr lang="ru-RU" smtClean="0"/>
              <a:pPr/>
              <a:t>02.02.2011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E3677D-8E78-451F-A046-ECC860E8FEB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7A0F62-C44D-42C8-B990-632B64103D68}" type="datetimeFigureOut">
              <a:rPr lang="ru-RU" smtClean="0"/>
              <a:pPr/>
              <a:t>02.02.2011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E3677D-8E78-451F-A046-ECC860E8FEB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3F7A0F62-C44D-42C8-B990-632B64103D68}" type="datetimeFigureOut">
              <a:rPr lang="ru-RU" smtClean="0"/>
              <a:pPr/>
              <a:t>02.02.2011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5CE3677D-8E78-451F-A046-ECC860E8FEB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7A0F62-C44D-42C8-B990-632B64103D68}" type="datetimeFigureOut">
              <a:rPr lang="ru-RU" smtClean="0"/>
              <a:pPr/>
              <a:t>02.02.2011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E3677D-8E78-451F-A046-ECC860E8FE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3F7A0F62-C44D-42C8-B990-632B64103D68}" type="datetimeFigureOut">
              <a:rPr lang="ru-RU" smtClean="0"/>
              <a:pPr/>
              <a:t>02.02.2011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5CE3677D-8E78-451F-A046-ECC860E8FEB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3F7A0F62-C44D-42C8-B990-632B64103D68}" type="datetimeFigureOut">
              <a:rPr lang="ru-RU" smtClean="0"/>
              <a:pPr/>
              <a:t>02.02.2011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5CE3677D-8E78-451F-A046-ECC860E8FEB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7A0F62-C44D-42C8-B990-632B64103D68}" type="datetimeFigureOut">
              <a:rPr lang="ru-RU" smtClean="0"/>
              <a:pPr/>
              <a:t>02.02.2011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E3677D-8E78-451F-A046-ECC860E8FE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7A0F62-C44D-42C8-B990-632B64103D68}" type="datetimeFigureOut">
              <a:rPr lang="ru-RU" smtClean="0"/>
              <a:pPr/>
              <a:t>02.02.2011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E3677D-8E78-451F-A046-ECC860E8FE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7A0F62-C44D-42C8-B990-632B64103D68}" type="datetimeFigureOut">
              <a:rPr lang="ru-RU" smtClean="0"/>
              <a:pPr/>
              <a:t>02.02.2011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E3677D-8E78-451F-A046-ECC860E8FE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7A0F62-C44D-42C8-B990-632B64103D68}" type="datetimeFigureOut">
              <a:rPr lang="ru-RU" smtClean="0"/>
              <a:pPr/>
              <a:t>02.02.2011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E3677D-8E78-451F-A046-ECC860E8FE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3F7A0F62-C44D-42C8-B990-632B64103D68}" type="datetimeFigureOut">
              <a:rPr lang="ru-RU" smtClean="0"/>
              <a:pPr/>
              <a:t>02.02.2011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5CE3677D-8E78-451F-A046-ECC860E8FEB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7A0F62-C44D-42C8-B990-632B64103D68}" type="datetimeFigureOut">
              <a:rPr lang="ru-RU" smtClean="0"/>
              <a:pPr/>
              <a:t>02.02.2011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E3677D-8E78-451F-A046-ECC860E8FE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7A0F62-C44D-42C8-B990-632B64103D68}" type="datetimeFigureOut">
              <a:rPr lang="ru-RU" smtClean="0"/>
              <a:pPr/>
              <a:t>02.02.2011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E3677D-8E78-451F-A046-ECC860E8FE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7A0F62-C44D-42C8-B990-632B64103D68}" type="datetimeFigureOut">
              <a:rPr lang="ru-RU" smtClean="0"/>
              <a:pPr/>
              <a:t>02.02.2011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E3677D-8E78-451F-A046-ECC860E8FE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7A0F62-C44D-42C8-B990-632B64103D68}" type="datetimeFigureOut">
              <a:rPr lang="ru-RU" smtClean="0"/>
              <a:pPr/>
              <a:t>02.02.2011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E3677D-8E78-451F-A046-ECC860E8FE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7A0F62-C44D-42C8-B990-632B64103D68}" type="datetimeFigureOut">
              <a:rPr lang="ru-RU" smtClean="0"/>
              <a:pPr/>
              <a:t>02.02.2011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E3677D-8E78-451F-A046-ECC860E8FE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7A0F62-C44D-42C8-B990-632B64103D68}" type="datetimeFigureOut">
              <a:rPr lang="ru-RU" smtClean="0"/>
              <a:pPr/>
              <a:t>02.02.2011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E3677D-8E78-451F-A046-ECC860E8FE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7A0F62-C44D-42C8-B990-632B64103D68}" type="datetimeFigureOut">
              <a:rPr lang="ru-RU" smtClean="0"/>
              <a:pPr/>
              <a:t>02.02.2011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5CE3677D-8E78-451F-A046-ECC860E8FEB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7A0F62-C44D-42C8-B990-632B64103D68}" type="datetimeFigureOut">
              <a:rPr lang="ru-RU" smtClean="0"/>
              <a:pPr/>
              <a:t>02.02.2011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E3677D-8E78-451F-A046-ECC860E8FE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7A0F62-C44D-42C8-B990-632B64103D68}" type="datetimeFigureOut">
              <a:rPr lang="ru-RU" smtClean="0"/>
              <a:pPr/>
              <a:t>02.02.2011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E3677D-8E78-451F-A046-ECC860E8FE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7A0F62-C44D-42C8-B990-632B64103D68}" type="datetimeFigureOut">
              <a:rPr lang="ru-RU" smtClean="0"/>
              <a:pPr/>
              <a:t>02.02.2011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E3677D-8E78-451F-A046-ECC860E8FE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3F7A0F62-C44D-42C8-B990-632B64103D68}" type="datetimeFigureOut">
              <a:rPr lang="ru-RU" smtClean="0"/>
              <a:pPr/>
              <a:t>02.02.2011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5CE3677D-8E78-451F-A046-ECC860E8FEB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7A0F62-C44D-42C8-B990-632B64103D68}" type="datetimeFigureOut">
              <a:rPr lang="ru-RU" smtClean="0"/>
              <a:pPr/>
              <a:t>02.02.2011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E3677D-8E78-451F-A046-ECC860E8FE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7A0F62-C44D-42C8-B990-632B64103D68}" type="datetimeFigureOut">
              <a:rPr lang="ru-RU" smtClean="0"/>
              <a:pPr/>
              <a:t>02.02.2011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E3677D-8E78-451F-A046-ECC860E8FE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7A0F62-C44D-42C8-B990-632B64103D68}" type="datetimeFigureOut">
              <a:rPr lang="ru-RU" smtClean="0"/>
              <a:pPr/>
              <a:t>02.02.2011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E3677D-8E78-451F-A046-ECC860E8FE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7A0F62-C44D-42C8-B990-632B64103D68}" type="datetimeFigureOut">
              <a:rPr lang="ru-RU" smtClean="0"/>
              <a:pPr/>
              <a:t>02.02.2011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E3677D-8E78-451F-A046-ECC860E8FE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7A0F62-C44D-42C8-B990-632B64103D68}" type="datetimeFigureOut">
              <a:rPr lang="ru-RU" smtClean="0"/>
              <a:pPr/>
              <a:t>02.02.2011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E3677D-8E78-451F-A046-ECC860E8FE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7A0F62-C44D-42C8-B990-632B64103D68}" type="datetimeFigureOut">
              <a:rPr lang="ru-RU" smtClean="0"/>
              <a:pPr/>
              <a:t>02.02.2011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E3677D-8E78-451F-A046-ECC860E8FE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7A0F62-C44D-42C8-B990-632B64103D68}" type="datetimeFigureOut">
              <a:rPr lang="ru-RU" smtClean="0"/>
              <a:pPr/>
              <a:t>02.02.2011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E3677D-8E78-451F-A046-ECC860E8FE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7A0F62-C44D-42C8-B990-632B64103D68}" type="datetimeFigureOut">
              <a:rPr lang="ru-RU" smtClean="0"/>
              <a:pPr/>
              <a:t>02.02.2011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5CE3677D-8E78-451F-A046-ECC860E8FEB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7A0F62-C44D-42C8-B990-632B64103D68}" type="datetimeFigureOut">
              <a:rPr lang="ru-RU" smtClean="0"/>
              <a:pPr/>
              <a:t>02.02.2011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E3677D-8E78-451F-A046-ECC860E8FE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7A0F62-C44D-42C8-B990-632B64103D68}" type="datetimeFigureOut">
              <a:rPr lang="ru-RU" smtClean="0"/>
              <a:pPr/>
              <a:t>02.02.2011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E3677D-8E78-451F-A046-ECC860E8FE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7.xml"/><Relationship Id="rId3" Type="http://schemas.openxmlformats.org/officeDocument/2006/relationships/slideLayout" Target="../slideLayouts/slideLayout102.xml"/><Relationship Id="rId7" Type="http://schemas.openxmlformats.org/officeDocument/2006/relationships/slideLayout" Target="../slideLayouts/slideLayout106.xml"/><Relationship Id="rId12" Type="http://schemas.openxmlformats.org/officeDocument/2006/relationships/theme" Target="../theme/theme10.xml"/><Relationship Id="rId2" Type="http://schemas.openxmlformats.org/officeDocument/2006/relationships/slideLayout" Target="../slideLayouts/slideLayout101.xml"/><Relationship Id="rId1" Type="http://schemas.openxmlformats.org/officeDocument/2006/relationships/slideLayout" Target="../slideLayouts/slideLayout100.xml"/><Relationship Id="rId6" Type="http://schemas.openxmlformats.org/officeDocument/2006/relationships/slideLayout" Target="../slideLayouts/slideLayout105.xml"/><Relationship Id="rId11" Type="http://schemas.openxmlformats.org/officeDocument/2006/relationships/slideLayout" Target="../slideLayouts/slideLayout110.xml"/><Relationship Id="rId5" Type="http://schemas.openxmlformats.org/officeDocument/2006/relationships/slideLayout" Target="../slideLayouts/slideLayout104.xml"/><Relationship Id="rId10" Type="http://schemas.openxmlformats.org/officeDocument/2006/relationships/slideLayout" Target="../slideLayouts/slideLayout109.xml"/><Relationship Id="rId4" Type="http://schemas.openxmlformats.org/officeDocument/2006/relationships/slideLayout" Target="../slideLayouts/slideLayout103.xml"/><Relationship Id="rId9" Type="http://schemas.openxmlformats.org/officeDocument/2006/relationships/slideLayout" Target="../slideLayouts/slideLayout108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8.xml"/><Relationship Id="rId3" Type="http://schemas.openxmlformats.org/officeDocument/2006/relationships/slideLayout" Target="../slideLayouts/slideLayout113.xml"/><Relationship Id="rId7" Type="http://schemas.openxmlformats.org/officeDocument/2006/relationships/slideLayout" Target="../slideLayouts/slideLayout117.xml"/><Relationship Id="rId12" Type="http://schemas.openxmlformats.org/officeDocument/2006/relationships/theme" Target="../theme/theme11.xml"/><Relationship Id="rId2" Type="http://schemas.openxmlformats.org/officeDocument/2006/relationships/slideLayout" Target="../slideLayouts/slideLayout112.xml"/><Relationship Id="rId1" Type="http://schemas.openxmlformats.org/officeDocument/2006/relationships/slideLayout" Target="../slideLayouts/slideLayout111.xml"/><Relationship Id="rId6" Type="http://schemas.openxmlformats.org/officeDocument/2006/relationships/slideLayout" Target="../slideLayouts/slideLayout116.xml"/><Relationship Id="rId11" Type="http://schemas.openxmlformats.org/officeDocument/2006/relationships/slideLayout" Target="../slideLayouts/slideLayout121.xml"/><Relationship Id="rId5" Type="http://schemas.openxmlformats.org/officeDocument/2006/relationships/slideLayout" Target="../slideLayouts/slideLayout115.xml"/><Relationship Id="rId10" Type="http://schemas.openxmlformats.org/officeDocument/2006/relationships/slideLayout" Target="../slideLayouts/slideLayout120.xml"/><Relationship Id="rId4" Type="http://schemas.openxmlformats.org/officeDocument/2006/relationships/slideLayout" Target="../slideLayouts/slideLayout114.xml"/><Relationship Id="rId9" Type="http://schemas.openxmlformats.org/officeDocument/2006/relationships/slideLayout" Target="../slideLayouts/slideLayout11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5.xml"/><Relationship Id="rId3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9.xml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11" Type="http://schemas.openxmlformats.org/officeDocument/2006/relationships/slideLayout" Target="../slideLayouts/slideLayout88.xml"/><Relationship Id="rId5" Type="http://schemas.openxmlformats.org/officeDocument/2006/relationships/slideLayout" Target="../slideLayouts/slideLayout82.xml"/><Relationship Id="rId10" Type="http://schemas.openxmlformats.org/officeDocument/2006/relationships/slideLayout" Target="../slideLayouts/slideLayout87.xml"/><Relationship Id="rId4" Type="http://schemas.openxmlformats.org/officeDocument/2006/relationships/slideLayout" Target="../slideLayouts/slideLayout81.xml"/><Relationship Id="rId9" Type="http://schemas.openxmlformats.org/officeDocument/2006/relationships/slideLayout" Target="../slideLayouts/slideLayout86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6.xml"/><Relationship Id="rId3" Type="http://schemas.openxmlformats.org/officeDocument/2006/relationships/slideLayout" Target="../slideLayouts/slideLayout91.xml"/><Relationship Id="rId7" Type="http://schemas.openxmlformats.org/officeDocument/2006/relationships/slideLayout" Target="../slideLayouts/slideLayout95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90.xml"/><Relationship Id="rId1" Type="http://schemas.openxmlformats.org/officeDocument/2006/relationships/slideLayout" Target="../slideLayouts/slideLayout89.xml"/><Relationship Id="rId6" Type="http://schemas.openxmlformats.org/officeDocument/2006/relationships/slideLayout" Target="../slideLayouts/slideLayout94.xml"/><Relationship Id="rId11" Type="http://schemas.openxmlformats.org/officeDocument/2006/relationships/slideLayout" Target="../slideLayouts/slideLayout99.xml"/><Relationship Id="rId5" Type="http://schemas.openxmlformats.org/officeDocument/2006/relationships/slideLayout" Target="../slideLayouts/slideLayout93.xml"/><Relationship Id="rId10" Type="http://schemas.openxmlformats.org/officeDocument/2006/relationships/slideLayout" Target="../slideLayouts/slideLayout98.xml"/><Relationship Id="rId4" Type="http://schemas.openxmlformats.org/officeDocument/2006/relationships/slideLayout" Target="../slideLayouts/slideLayout92.xml"/><Relationship Id="rId9" Type="http://schemas.openxmlformats.org/officeDocument/2006/relationships/slideLayout" Target="../slideLayouts/slideLayout9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3F7A0F62-C44D-42C8-B990-632B64103D68}" type="datetimeFigureOut">
              <a:rPr lang="ru-RU" smtClean="0"/>
              <a:pPr/>
              <a:t>02.02.2011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5CE3677D-8E78-451F-A046-ECC860E8FEB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7A0F62-C44D-42C8-B990-632B64103D68}" type="datetimeFigureOut">
              <a:rPr lang="ru-RU" smtClean="0"/>
              <a:pPr/>
              <a:t>02.02.2011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E3677D-8E78-451F-A046-ECC860E8FEB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3F7A0F62-C44D-42C8-B990-632B64103D68}" type="datetimeFigureOut">
              <a:rPr lang="ru-RU" smtClean="0"/>
              <a:pPr/>
              <a:t>02.02.2011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CE3677D-8E78-451F-A046-ECC860E8FEB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3F7A0F62-C44D-42C8-B990-632B64103D68}" type="datetimeFigureOut">
              <a:rPr lang="ru-RU" smtClean="0"/>
              <a:pPr/>
              <a:t>02.02.2011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5CE3677D-8E78-451F-A046-ECC860E8FEB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3F7A0F62-C44D-42C8-B990-632B64103D68}" type="datetimeFigureOut">
              <a:rPr lang="ru-RU" smtClean="0"/>
              <a:pPr/>
              <a:t>02.02.2011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5CE3677D-8E78-451F-A046-ECC860E8FEB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3F7A0F62-C44D-42C8-B990-632B64103D68}" type="datetimeFigureOut">
              <a:rPr lang="ru-RU" smtClean="0"/>
              <a:pPr/>
              <a:t>02.02.2011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5CE3677D-8E78-451F-A046-ECC860E8FEB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3F7A0F62-C44D-42C8-B990-632B64103D68}" type="datetimeFigureOut">
              <a:rPr lang="ru-RU" smtClean="0"/>
              <a:pPr/>
              <a:t>02.02.2011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5CE3677D-8E78-451F-A046-ECC860E8FEB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3F7A0F62-C44D-42C8-B990-632B64103D68}" type="datetimeFigureOut">
              <a:rPr lang="ru-RU" smtClean="0"/>
              <a:pPr/>
              <a:t>02.02.2011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5CE3677D-8E78-451F-A046-ECC860E8FEB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3F7A0F62-C44D-42C8-B990-632B64103D68}" type="datetimeFigureOut">
              <a:rPr lang="ru-RU" smtClean="0"/>
              <a:pPr/>
              <a:t>02.02.2011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5CE3677D-8E78-451F-A046-ECC860E8FEB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3F7A0F62-C44D-42C8-B990-632B64103D68}" type="datetimeFigureOut">
              <a:rPr lang="ru-RU" smtClean="0"/>
              <a:pPr/>
              <a:t>02.02.2011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CE3677D-8E78-451F-A046-ECC860E8FEB6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3F7A0F62-C44D-42C8-B990-632B64103D68}" type="datetimeFigureOut">
              <a:rPr lang="ru-RU" smtClean="0"/>
              <a:pPr/>
              <a:t>02.02.2011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CE3677D-8E78-451F-A046-ECC860E8FEB6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slideLayout" Target="../slideLayouts/slideLayout90.xml"/><Relationship Id="rId1" Type="http://schemas.openxmlformats.org/officeDocument/2006/relationships/themeOverride" Target="../theme/themeOverride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0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0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0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0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0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0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17.xml"/><Relationship Id="rId1" Type="http://schemas.openxmlformats.org/officeDocument/2006/relationships/themeOverride" Target="../theme/themeOverride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slideLayout" Target="../slideLayouts/slideLayout79.xml"/><Relationship Id="rId1" Type="http://schemas.openxmlformats.org/officeDocument/2006/relationships/themeOverride" Target="../theme/themeOverride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7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slideLayout" Target="../slideLayouts/slideLayout90.xml"/><Relationship Id="rId1" Type="http://schemas.openxmlformats.org/officeDocument/2006/relationships/themeOverride" Target="../theme/themeOverrid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357422" y="2643182"/>
            <a:ext cx="6172200" cy="3000396"/>
          </a:xfrm>
        </p:spPr>
        <p:txBody>
          <a:bodyPr>
            <a:normAutofit lnSpcReduction="10000"/>
          </a:bodyPr>
          <a:lstStyle/>
          <a:p>
            <a:r>
              <a:rPr lang="ru-RU" b="0" dirty="0" smtClean="0"/>
              <a:t>Центральный район</a:t>
            </a:r>
            <a:r>
              <a:rPr lang="ru-RU" b="0" dirty="0" smtClean="0"/>
              <a:t>. МБОУ </a:t>
            </a:r>
            <a:r>
              <a:rPr lang="ru-RU" b="0" dirty="0" smtClean="0"/>
              <a:t>СОШ № 4 </a:t>
            </a:r>
          </a:p>
          <a:p>
            <a:r>
              <a:rPr lang="ru-RU" b="0" dirty="0" err="1" smtClean="0"/>
              <a:t>Никоровская</a:t>
            </a:r>
            <a:r>
              <a:rPr lang="ru-RU" b="0" dirty="0" smtClean="0"/>
              <a:t> Инна, 8 </a:t>
            </a:r>
            <a:r>
              <a:rPr lang="ru-RU" b="0" dirty="0" smtClean="0"/>
              <a:t>«Б»  </a:t>
            </a:r>
            <a:r>
              <a:rPr lang="ru-RU" b="0" dirty="0" smtClean="0"/>
              <a:t>класс</a:t>
            </a:r>
          </a:p>
          <a:p>
            <a:endParaRPr lang="ru-RU" b="0" dirty="0" smtClean="0"/>
          </a:p>
          <a:p>
            <a:r>
              <a:rPr lang="ru-RU" b="0" dirty="0" smtClean="0"/>
              <a:t>Научные руководители: </a:t>
            </a:r>
            <a:endParaRPr lang="ru-RU" b="0" dirty="0" smtClean="0"/>
          </a:p>
          <a:p>
            <a:r>
              <a:rPr lang="ru-RU" b="0" dirty="0" smtClean="0"/>
              <a:t>Финашина </a:t>
            </a:r>
            <a:r>
              <a:rPr lang="ru-RU" b="0" dirty="0" smtClean="0"/>
              <a:t>Евгения </a:t>
            </a:r>
            <a:r>
              <a:rPr lang="ru-RU" b="0" dirty="0" smtClean="0"/>
              <a:t>Анатольевна </a:t>
            </a:r>
            <a:r>
              <a:rPr lang="ru-RU" b="0" dirty="0" smtClean="0"/>
              <a:t>учитель биологии высшей  категории,</a:t>
            </a:r>
          </a:p>
          <a:p>
            <a:r>
              <a:rPr lang="ru-RU" b="0" dirty="0" smtClean="0"/>
              <a:t>Турилова </a:t>
            </a:r>
            <a:r>
              <a:rPr lang="ru-RU" b="0" smtClean="0"/>
              <a:t>Нина </a:t>
            </a:r>
            <a:r>
              <a:rPr lang="ru-RU" b="0" smtClean="0"/>
              <a:t>Евгеньевна,</a:t>
            </a:r>
            <a:endParaRPr lang="ru-RU" b="0" dirty="0" smtClean="0"/>
          </a:p>
          <a:p>
            <a:r>
              <a:rPr lang="ru-RU" b="0" dirty="0" smtClean="0"/>
              <a:t>педагог дополнительного образования по экологии 2 категории </a:t>
            </a:r>
            <a:endParaRPr lang="ru-RU" b="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285852" y="0"/>
            <a:ext cx="7652043" cy="230832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Психологическое значение цвета в архитектуре города</a:t>
            </a:r>
            <a:endParaRPr lang="ru-RU" sz="48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285875"/>
          <a:ext cx="8229600" cy="50387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582594"/>
          </a:xfrm>
        </p:spPr>
        <p:txBody>
          <a:bodyPr/>
          <a:lstStyle/>
          <a:p>
            <a:r>
              <a:rPr lang="ru-RU" b="1" dirty="0" smtClean="0">
                <a:solidFill>
                  <a:srgbClr val="000000"/>
                </a:solidFill>
              </a:rPr>
              <a:t>Выводы:</a:t>
            </a:r>
            <a:endParaRPr lang="ru-RU" b="1" dirty="0">
              <a:solidFill>
                <a:srgbClr val="0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28596" y="1000108"/>
            <a:ext cx="7467600" cy="4500594"/>
          </a:xfrm>
        </p:spPr>
        <p:txBody>
          <a:bodyPr>
            <a:normAutofit lnSpcReduction="10000"/>
          </a:bodyPr>
          <a:lstStyle/>
          <a:p>
            <a:pPr marL="457200" indent="-457200">
              <a:buFont typeface="+mj-lt"/>
              <a:buAutoNum type="arabicPeriod"/>
            </a:pPr>
            <a:r>
              <a:rPr lang="ru-RU" sz="2000" dirty="0" smtClean="0"/>
              <a:t>Цвет оказывает влияние на работоспособность и настроение жителей города.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sz="2000" dirty="0" smtClean="0"/>
              <a:t>При подборе цвета   окраски зданий нужно учитывать влияние цвета на здоровье человека.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sz="2000" dirty="0" smtClean="0"/>
              <a:t>Разнообразная окраска фасадов зданий будет способствовать улучшению   эмоционального состояния человека. 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sz="2000" dirty="0" smtClean="0"/>
              <a:t>Озеленение городской территории необходимо для поднятия  эмоционального настроя жителей города.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000" dirty="0" smtClean="0"/>
              <a:t>Здания города не радуют оригинальностью оттенков.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sz="2000" dirty="0" smtClean="0"/>
              <a:t>Девочки более резко реагируют на цвета.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sz="2000" dirty="0" smtClean="0"/>
              <a:t>Чем старше становится  человек, тем более осознано он относится к восприятию цвета. </a:t>
            </a:r>
          </a:p>
          <a:p>
            <a:pPr marL="457200" indent="-457200">
              <a:buFont typeface="+mj-lt"/>
              <a:buAutoNum type="arabicPeriod"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Текст 9"/>
          <p:cNvSpPr>
            <a:spLocks noGrp="1"/>
          </p:cNvSpPr>
          <p:nvPr>
            <p:ph type="body" sz="half" idx="2"/>
          </p:nvPr>
        </p:nvSpPr>
        <p:spPr>
          <a:xfrm>
            <a:off x="457200" y="357166"/>
            <a:ext cx="3008313" cy="5768997"/>
          </a:xfrm>
        </p:spPr>
        <p:txBody>
          <a:bodyPr>
            <a:normAutofit/>
          </a:bodyPr>
          <a:lstStyle/>
          <a:p>
            <a:r>
              <a:rPr lang="ru-RU" i="1" dirty="0">
                <a:solidFill>
                  <a:srgbClr val="000000"/>
                </a:solidFill>
              </a:rPr>
              <a:t>В последние десятилетия человек всё чаще сам создаёт вредную для себя среду: голые торцы зданий, большие площади остекления, заборы, </a:t>
            </a:r>
            <a:br>
              <a:rPr lang="ru-RU" i="1" dirty="0">
                <a:solidFill>
                  <a:srgbClr val="000000"/>
                </a:solidFill>
              </a:rPr>
            </a:br>
            <a:r>
              <a:rPr lang="ru-RU" i="1" dirty="0">
                <a:solidFill>
                  <a:srgbClr val="000000"/>
                </a:solidFill>
              </a:rPr>
              <a:t>крыши, асфальт. Голые торцы зданий находятся в большой зависимости от освещённости, погоды и времени года. В вечернее время дня такая стена создает темное поле, угнетающего вида. А в солнечный день — это яркая белая плоскость, на которую смотреть практически невозможно.</a:t>
            </a:r>
            <a:endParaRPr lang="ru-RU" dirty="0">
              <a:solidFill>
                <a:srgbClr val="000000"/>
              </a:solidFill>
            </a:endParaRPr>
          </a:p>
          <a:p>
            <a:endParaRPr lang="ru-RU" dirty="0"/>
          </a:p>
        </p:txBody>
      </p:sp>
      <p:pic>
        <p:nvPicPr>
          <p:cNvPr id="1026" name="Picture 2" descr="стена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71934" y="285728"/>
            <a:ext cx="4286280" cy="62151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28596" y="500042"/>
            <a:ext cx="3008313" cy="5619757"/>
          </a:xfrm>
        </p:spPr>
        <p:txBody>
          <a:bodyPr/>
          <a:lstStyle/>
          <a:p>
            <a:r>
              <a:rPr lang="ru-RU" i="1" dirty="0"/>
              <a:t>В градостроительной практике есть примеры настенной живописи, с помощью которой удается избавиться от угнетающего вида серых стен, но пока  она еще не получила широкого распространения.</a:t>
            </a:r>
            <a:endParaRPr lang="ru-RU" dirty="0"/>
          </a:p>
          <a:p>
            <a:r>
              <a:rPr lang="ru-RU" i="1" dirty="0"/>
              <a:t>Торец жилого дома, украшенный живописью создаёт комфортное визуальное поле в городе.</a:t>
            </a:r>
            <a:endParaRPr lang="ru-RU" dirty="0"/>
          </a:p>
          <a:p>
            <a:endParaRPr lang="ru-RU" dirty="0"/>
          </a:p>
        </p:txBody>
      </p:sp>
      <p:pic>
        <p:nvPicPr>
          <p:cNvPr id="2050" name="Picture 2" descr="стена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57686" y="306365"/>
            <a:ext cx="4071966" cy="62659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500042"/>
            <a:ext cx="3008313" cy="5626121"/>
          </a:xfrm>
        </p:spPr>
        <p:txBody>
          <a:bodyPr/>
          <a:lstStyle/>
          <a:p>
            <a:r>
              <a:rPr lang="ru-RU" i="1" dirty="0"/>
              <a:t>Человеческий глаз не терпит большого количества прямых углов, ему нужны затейливые «природные» линии и краски.</a:t>
            </a:r>
            <a:endParaRPr lang="ru-RU" dirty="0"/>
          </a:p>
          <a:p>
            <a:endParaRPr lang="ru-RU" dirty="0"/>
          </a:p>
        </p:txBody>
      </p:sp>
      <p:pic>
        <p:nvPicPr>
          <p:cNvPr id="3074" name="Picture 2" descr="x_2c360bba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86182" y="428604"/>
            <a:ext cx="4643470" cy="61436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642918"/>
            <a:ext cx="3008313" cy="5483245"/>
          </a:xfrm>
        </p:spPr>
        <p:txBody>
          <a:bodyPr/>
          <a:lstStyle/>
          <a:p>
            <a:r>
              <a:rPr lang="ru-RU" i="1" dirty="0"/>
              <a:t>Окружающая среда оказывает большое влияние на поведение человека. В агрессивной видимой среде он чаще пребывает в состоянии беспричинного озлобления. Как правило, там, где хуже визуальная среда, больше и правонарушений — хулиганства, пьянства, сквернословия.</a:t>
            </a:r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r>
              <a:rPr lang="ru-RU" i="1" dirty="0"/>
              <a:t>Человек всегда хочет жить в красивом доме, на красивой улице, с красивым видом из окна. Тогда он чувствует себя комфортно. Там, где комфортная среда, там и люди жизнерадостны. </a:t>
            </a:r>
            <a:endParaRPr lang="ru-RU" dirty="0"/>
          </a:p>
          <a:p>
            <a:endParaRPr lang="ru-RU" dirty="0"/>
          </a:p>
          <a:p>
            <a:endParaRPr lang="ru-RU" dirty="0"/>
          </a:p>
        </p:txBody>
      </p:sp>
      <p:pic>
        <p:nvPicPr>
          <p:cNvPr id="4098" name="Picture 2" descr="старые постройки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43372" y="428604"/>
            <a:ext cx="4721225" cy="31750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3" descr="старое и новое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43372" y="3571876"/>
            <a:ext cx="4721225" cy="30718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285728"/>
            <a:ext cx="3008313" cy="5840435"/>
          </a:xfrm>
        </p:spPr>
        <p:txBody>
          <a:bodyPr/>
          <a:lstStyle/>
          <a:p>
            <a:r>
              <a:rPr lang="ru-RU" i="1" dirty="0"/>
              <a:t>Кирпичная стена является агрессивной поверхностью, так как содержит множество одинаковых, равномерно распределённых видимых элементов. У человека быстро пропадает интерес смотреть на такое видимое поле. Это происходит из-за того, что человек, окруженный множеством одинаковых видимых объектов, не может четко выделить тот объект, на который он смотрит. </a:t>
            </a:r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r>
              <a:rPr lang="ru-RU" i="1" dirty="0"/>
              <a:t>Лучше всего для глаза плитка из битого камня. Цвет и структура камня благоприятно воздействуют на наше зрение. </a:t>
            </a:r>
            <a:endParaRPr lang="ru-RU" dirty="0"/>
          </a:p>
          <a:p>
            <a:endParaRPr lang="ru-RU" dirty="0"/>
          </a:p>
        </p:txBody>
      </p:sp>
      <p:pic>
        <p:nvPicPr>
          <p:cNvPr id="5122" name="Picture 2" descr="кирпич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00496" y="214290"/>
            <a:ext cx="4708525" cy="3235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3" name="Picture 3" descr="плитка в метро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14810" y="3429000"/>
            <a:ext cx="4040188" cy="324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357166"/>
            <a:ext cx="3008313" cy="5768997"/>
          </a:xfrm>
        </p:spPr>
        <p:txBody>
          <a:bodyPr/>
          <a:lstStyle/>
          <a:p>
            <a:r>
              <a:rPr lang="ru-RU" i="1" dirty="0"/>
              <a:t>Справедливо писал Виктор Пелевин в книге  «Антология детства»:</a:t>
            </a:r>
            <a:endParaRPr lang="ru-RU" dirty="0"/>
          </a:p>
          <a:p>
            <a:r>
              <a:rPr lang="ru-RU" i="1" dirty="0"/>
              <a:t> «То, что видишь каждый день много лет, постепенно превращается в памятник тебе самому...</a:t>
            </a:r>
            <a:endParaRPr lang="ru-RU" dirty="0"/>
          </a:p>
        </p:txBody>
      </p:sp>
      <p:pic>
        <p:nvPicPr>
          <p:cNvPr id="6146" name="Picture 2" descr="старое и ново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14744" y="1428736"/>
            <a:ext cx="4864101" cy="42465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634357" y="2143116"/>
            <a:ext cx="7875297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Спасибо за внимание!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1000108"/>
            <a:ext cx="7239000" cy="2143140"/>
          </a:xfrm>
        </p:spPr>
        <p:txBody>
          <a:bodyPr>
            <a:noAutofit/>
          </a:bodyPr>
          <a:lstStyle/>
          <a:p>
            <a:r>
              <a:rPr lang="ru-RU" sz="4000" dirty="0" smtClean="0"/>
              <a:t>Цель моей работы:изучить влияние цвета на самочувствие и настроение жителей города</a:t>
            </a: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3286124"/>
            <a:ext cx="7239000" cy="314327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000" dirty="0" smtClean="0"/>
              <a:t>Для достижения данной цели мною были поставлены следующие задачи: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sz="2000" dirty="0" smtClean="0"/>
              <a:t>Изучить влияние цвета на здоровье человека.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000" dirty="0" smtClean="0"/>
              <a:t>Исследовать разнообразие фасадов зданий нашего района.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000" dirty="0" smtClean="0"/>
              <a:t>Выяснить, как воздействует цвет на работоспособность и настроение жителей города Новосибирска.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796908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Красный цвет.</a:t>
            </a:r>
            <a:endParaRPr lang="ru-RU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928662" y="1214422"/>
            <a:ext cx="7926708" cy="5000660"/>
          </a:xfrm>
        </p:spPr>
        <p:txBody>
          <a:bodyPr>
            <a:normAutofit fontScale="25000" lnSpcReduction="20000"/>
          </a:bodyPr>
          <a:lstStyle/>
          <a:p>
            <a:r>
              <a:rPr lang="ru-RU" sz="8000" i="1" dirty="0" smtClean="0">
                <a:solidFill>
                  <a:srgbClr val="000000"/>
                </a:solidFill>
              </a:rPr>
              <a:t>Орган, с которым ассоциируется: </a:t>
            </a:r>
            <a:endParaRPr lang="ru-RU" sz="8000" dirty="0" smtClean="0">
              <a:solidFill>
                <a:srgbClr val="000000"/>
              </a:solidFill>
            </a:endParaRPr>
          </a:p>
          <a:p>
            <a:pPr>
              <a:buNone/>
            </a:pPr>
            <a:r>
              <a:rPr lang="ru-RU" sz="8000" i="1" dirty="0" smtClean="0">
                <a:solidFill>
                  <a:srgbClr val="000000"/>
                </a:solidFill>
              </a:rPr>
              <a:t>Кровь.</a:t>
            </a:r>
            <a:endParaRPr lang="ru-RU" sz="8000" dirty="0" smtClean="0">
              <a:solidFill>
                <a:srgbClr val="000000"/>
              </a:solidFill>
            </a:endParaRPr>
          </a:p>
          <a:p>
            <a:r>
              <a:rPr lang="ru-RU" sz="8000" i="1" dirty="0" smtClean="0">
                <a:solidFill>
                  <a:srgbClr val="000000"/>
                </a:solidFill>
              </a:rPr>
              <a:t>Психология и цвет: </a:t>
            </a:r>
            <a:endParaRPr lang="ru-RU" sz="8000" dirty="0" smtClean="0">
              <a:solidFill>
                <a:srgbClr val="000000"/>
              </a:solidFill>
            </a:endParaRPr>
          </a:p>
          <a:p>
            <a:pPr>
              <a:buNone/>
            </a:pPr>
            <a:r>
              <a:rPr lang="ru-RU" sz="8000" i="1" dirty="0" smtClean="0">
                <a:solidFill>
                  <a:srgbClr val="000000"/>
                </a:solidFill>
              </a:rPr>
              <a:t>Наделяет чувством безопасности, уверенностью в завтрашнем дне, помогает проще справиться с неприятностями. Формирует лидера.</a:t>
            </a:r>
            <a:endParaRPr lang="ru-RU" sz="8000" dirty="0" smtClean="0">
              <a:solidFill>
                <a:srgbClr val="000000"/>
              </a:solidFill>
            </a:endParaRPr>
          </a:p>
          <a:p>
            <a:r>
              <a:rPr lang="ru-RU" sz="8000" i="1" dirty="0" smtClean="0">
                <a:solidFill>
                  <a:srgbClr val="000000"/>
                </a:solidFill>
              </a:rPr>
              <a:t>Положительно влияет на негативные психические состояния: </a:t>
            </a:r>
            <a:endParaRPr lang="ru-RU" sz="8000" dirty="0" smtClean="0">
              <a:solidFill>
                <a:srgbClr val="000000"/>
              </a:solidFill>
            </a:endParaRPr>
          </a:p>
          <a:p>
            <a:pPr>
              <a:buNone/>
            </a:pPr>
            <a:r>
              <a:rPr lang="ru-RU" sz="8000" i="1" dirty="0" smtClean="0">
                <a:solidFill>
                  <a:srgbClr val="000000"/>
                </a:solidFill>
              </a:rPr>
              <a:t>апатия, депрессия, страх, неуверенность в себе.</a:t>
            </a:r>
            <a:endParaRPr lang="ru-RU" sz="8000" dirty="0" smtClean="0">
              <a:solidFill>
                <a:srgbClr val="000000"/>
              </a:solidFill>
            </a:endParaRPr>
          </a:p>
          <a:p>
            <a:r>
              <a:rPr lang="ru-RU" sz="8000" i="1" dirty="0" smtClean="0">
                <a:solidFill>
                  <a:srgbClr val="000000"/>
                </a:solidFill>
              </a:rPr>
              <a:t>Физиология и цвет: </a:t>
            </a:r>
            <a:endParaRPr lang="ru-RU" sz="8000" dirty="0" smtClean="0">
              <a:solidFill>
                <a:srgbClr val="000000"/>
              </a:solidFill>
            </a:endParaRPr>
          </a:p>
          <a:p>
            <a:pPr>
              <a:buNone/>
            </a:pPr>
            <a:r>
              <a:rPr lang="ru-RU" sz="8000" i="1" dirty="0" smtClean="0">
                <a:solidFill>
                  <a:srgbClr val="000000"/>
                </a:solidFill>
              </a:rPr>
              <a:t>стимулирует нервную систему, высвобождает адреналин, улучшает кровообращение, повышает количество красных телец в крови.</a:t>
            </a:r>
            <a:endParaRPr lang="ru-RU" sz="8000" dirty="0" smtClean="0">
              <a:solidFill>
                <a:srgbClr val="000000"/>
              </a:solidFill>
            </a:endParaRPr>
          </a:p>
          <a:p>
            <a:r>
              <a:rPr lang="ru-RU" sz="8000" i="1" dirty="0" smtClean="0">
                <a:solidFill>
                  <a:srgbClr val="000000"/>
                </a:solidFill>
              </a:rPr>
              <a:t>Лечит заболевания: </a:t>
            </a:r>
            <a:endParaRPr lang="ru-RU" sz="8000" dirty="0" smtClean="0">
              <a:solidFill>
                <a:srgbClr val="000000"/>
              </a:solidFill>
            </a:endParaRPr>
          </a:p>
          <a:p>
            <a:pPr>
              <a:buNone/>
            </a:pPr>
            <a:r>
              <a:rPr lang="ru-RU" sz="8000" i="1" dirty="0" smtClean="0">
                <a:solidFill>
                  <a:srgbClr val="000000"/>
                </a:solidFill>
              </a:rPr>
              <a:t>пониженное артериальное давление, анемия, плохое кровообращение, простуда, насморк.</a:t>
            </a:r>
            <a:endParaRPr lang="ru-RU" sz="8000" dirty="0" smtClean="0">
              <a:solidFill>
                <a:srgbClr val="000000"/>
              </a:solidFill>
            </a:endParaRPr>
          </a:p>
          <a:p>
            <a:r>
              <a:rPr lang="ru-RU" sz="8000" i="1" dirty="0" smtClean="0">
                <a:solidFill>
                  <a:srgbClr val="000000"/>
                </a:solidFill>
              </a:rPr>
              <a:t>Не рекомендуется:</a:t>
            </a:r>
            <a:endParaRPr lang="ru-RU" sz="8000" dirty="0" smtClean="0">
              <a:solidFill>
                <a:srgbClr val="000000"/>
              </a:solidFill>
            </a:endParaRPr>
          </a:p>
          <a:p>
            <a:pPr>
              <a:buNone/>
            </a:pPr>
            <a:r>
              <a:rPr lang="ru-RU" sz="8000" i="1" dirty="0" smtClean="0">
                <a:solidFill>
                  <a:srgbClr val="000000"/>
                </a:solidFill>
              </a:rPr>
              <a:t> при повышенном кровяном давлении, кровотечениях. Не применять вспыльчивым и склонным к агрессии людям.</a:t>
            </a:r>
            <a:endParaRPr lang="ru-RU" sz="8000" dirty="0" smtClean="0">
              <a:solidFill>
                <a:srgbClr val="000000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0000"/>
                </a:solidFill>
              </a:rPr>
              <a:t>Зелёный цвет.</a:t>
            </a:r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728" y="1357298"/>
            <a:ext cx="7498080" cy="5643602"/>
          </a:xfrm>
        </p:spPr>
        <p:txBody>
          <a:bodyPr>
            <a:normAutofit fontScale="55000" lnSpcReduction="20000"/>
          </a:bodyPr>
          <a:lstStyle/>
          <a:p>
            <a:r>
              <a:rPr lang="ru-RU" i="1" dirty="0" smtClean="0">
                <a:solidFill>
                  <a:srgbClr val="000000"/>
                </a:solidFill>
              </a:rPr>
              <a:t>Психология и цвет: </a:t>
            </a:r>
            <a:endParaRPr lang="ru-RU" dirty="0" smtClean="0">
              <a:solidFill>
                <a:srgbClr val="000000"/>
              </a:solidFill>
            </a:endParaRPr>
          </a:p>
          <a:p>
            <a:pPr>
              <a:buNone/>
            </a:pPr>
            <a:r>
              <a:rPr lang="ru-RU" i="1" dirty="0" smtClean="0">
                <a:solidFill>
                  <a:srgbClr val="000000"/>
                </a:solidFill>
              </a:rPr>
              <a:t>является промежуточным между черным и белым цветами, поэтому считается нейтральным цветом.</a:t>
            </a:r>
            <a:br>
              <a:rPr lang="ru-RU" i="1" dirty="0" smtClean="0">
                <a:solidFill>
                  <a:srgbClr val="000000"/>
                </a:solidFill>
              </a:rPr>
            </a:br>
            <a:r>
              <a:rPr lang="ru-RU" i="1" dirty="0" smtClean="0">
                <a:solidFill>
                  <a:srgbClr val="000000"/>
                </a:solidFill>
              </a:rPr>
              <a:t>Орган, с которым ассоциируется: </a:t>
            </a:r>
            <a:endParaRPr lang="ru-RU" dirty="0" smtClean="0">
              <a:solidFill>
                <a:srgbClr val="000000"/>
              </a:solidFill>
            </a:endParaRPr>
          </a:p>
          <a:p>
            <a:pPr>
              <a:buNone/>
            </a:pPr>
            <a:r>
              <a:rPr lang="ru-RU" i="1" dirty="0" smtClean="0">
                <a:solidFill>
                  <a:srgbClr val="000000"/>
                </a:solidFill>
              </a:rPr>
              <a:t>      сердце. </a:t>
            </a:r>
            <a:br>
              <a:rPr lang="ru-RU" i="1" dirty="0" smtClean="0">
                <a:solidFill>
                  <a:srgbClr val="000000"/>
                </a:solidFill>
              </a:rPr>
            </a:br>
            <a:r>
              <a:rPr lang="ru-RU" i="1" dirty="0" smtClean="0">
                <a:solidFill>
                  <a:srgbClr val="000000"/>
                </a:solidFill>
              </a:rPr>
              <a:t>Психология и цвет:</a:t>
            </a:r>
            <a:endParaRPr lang="ru-RU" dirty="0" smtClean="0">
              <a:solidFill>
                <a:srgbClr val="000000"/>
              </a:solidFill>
            </a:endParaRPr>
          </a:p>
          <a:p>
            <a:r>
              <a:rPr lang="ru-RU" i="1" dirty="0" smtClean="0">
                <a:solidFill>
                  <a:srgbClr val="000000"/>
                </a:solidFill>
              </a:rPr>
              <a:t> Когда мы думаем о зеленом цвете, мы представляем лес, деревья, траву. В силу того, что зеленый объединяет нас с природой, он помогает нам быть ближе друг к другу. Когда вам недостает зеленого цвета, вы лишаетесь гармонии.</a:t>
            </a:r>
            <a:br>
              <a:rPr lang="ru-RU" i="1" dirty="0" smtClean="0">
                <a:solidFill>
                  <a:srgbClr val="000000"/>
                </a:solidFill>
              </a:rPr>
            </a:br>
            <a:r>
              <a:rPr lang="ru-RU" i="1" dirty="0" smtClean="0">
                <a:solidFill>
                  <a:srgbClr val="000000"/>
                </a:solidFill>
              </a:rPr>
              <a:t>Помогает при негативных психических состояниях: </a:t>
            </a:r>
            <a:endParaRPr lang="ru-RU" dirty="0" smtClean="0">
              <a:solidFill>
                <a:srgbClr val="000000"/>
              </a:solidFill>
            </a:endParaRPr>
          </a:p>
          <a:p>
            <a:r>
              <a:rPr lang="ru-RU" i="1" dirty="0" smtClean="0">
                <a:solidFill>
                  <a:srgbClr val="000000"/>
                </a:solidFill>
              </a:rPr>
              <a:t>неуравновешенность, злоба, грубость, скованность в эмоциях и чувствах. </a:t>
            </a:r>
            <a:br>
              <a:rPr lang="ru-RU" i="1" dirty="0" smtClean="0">
                <a:solidFill>
                  <a:srgbClr val="000000"/>
                </a:solidFill>
              </a:rPr>
            </a:br>
            <a:r>
              <a:rPr lang="ru-RU" i="1" dirty="0" smtClean="0">
                <a:solidFill>
                  <a:srgbClr val="000000"/>
                </a:solidFill>
              </a:rPr>
              <a:t>Физиология</a:t>
            </a:r>
            <a:r>
              <a:rPr lang="ru-RU" b="1" i="1" dirty="0" smtClean="0">
                <a:solidFill>
                  <a:srgbClr val="000000"/>
                </a:solidFill>
              </a:rPr>
              <a:t> </a:t>
            </a:r>
            <a:r>
              <a:rPr lang="ru-RU" i="1" dirty="0" smtClean="0">
                <a:solidFill>
                  <a:srgbClr val="000000"/>
                </a:solidFill>
              </a:rPr>
              <a:t>и цвет: </a:t>
            </a:r>
            <a:endParaRPr lang="ru-RU" dirty="0" smtClean="0">
              <a:solidFill>
                <a:srgbClr val="000000"/>
              </a:solidFill>
            </a:endParaRPr>
          </a:p>
          <a:p>
            <a:r>
              <a:rPr lang="ru-RU" i="1" dirty="0" smtClean="0">
                <a:solidFill>
                  <a:srgbClr val="000000"/>
                </a:solidFill>
              </a:rPr>
              <a:t>чаще всего сердечные приступы возникают из-за  заболеваний у мужчин среднего возраста является невозможность изменить что-либо в своей жизни, из-за недовольства своей профессией.</a:t>
            </a:r>
            <a:br>
              <a:rPr lang="ru-RU" i="1" dirty="0" smtClean="0">
                <a:solidFill>
                  <a:srgbClr val="000000"/>
                </a:solidFill>
              </a:rPr>
            </a:br>
            <a:r>
              <a:rPr lang="ru-RU" i="1" dirty="0" smtClean="0">
                <a:solidFill>
                  <a:srgbClr val="000000"/>
                </a:solidFill>
              </a:rPr>
              <a:t>Лечит заболевания:  </a:t>
            </a:r>
            <a:endParaRPr lang="ru-RU" dirty="0" smtClean="0">
              <a:solidFill>
                <a:srgbClr val="000000"/>
              </a:solidFill>
            </a:endParaRPr>
          </a:p>
          <a:p>
            <a:r>
              <a:rPr lang="ru-RU" i="1" dirty="0" smtClean="0">
                <a:solidFill>
                  <a:srgbClr val="000000"/>
                </a:solidFill>
              </a:rPr>
              <a:t>болезни сердца, бронхит и болезни легких, грипп, клаустрофобия.</a:t>
            </a:r>
            <a:br>
              <a:rPr lang="ru-RU" i="1" dirty="0" smtClean="0">
                <a:solidFill>
                  <a:srgbClr val="000000"/>
                </a:solidFill>
              </a:rPr>
            </a:br>
            <a:r>
              <a:rPr lang="ru-RU" i="1" dirty="0" smtClean="0">
                <a:solidFill>
                  <a:srgbClr val="000000"/>
                </a:solidFill>
              </a:rPr>
              <a:t>Не рекомендуется: </a:t>
            </a:r>
            <a:endParaRPr lang="ru-RU" dirty="0" smtClean="0">
              <a:solidFill>
                <a:srgbClr val="000000"/>
              </a:solidFill>
            </a:endParaRPr>
          </a:p>
          <a:p>
            <a:r>
              <a:rPr lang="ru-RU" i="1" dirty="0" smtClean="0">
                <a:solidFill>
                  <a:srgbClr val="000000"/>
                </a:solidFill>
              </a:rPr>
              <a:t>в том случае, если вам надо быстро принимать решения, так как зеленый расслабляет.</a:t>
            </a:r>
            <a:endParaRPr lang="ru-RU" dirty="0" smtClean="0">
              <a:solidFill>
                <a:srgbClr val="000000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796908"/>
          </a:xfrm>
        </p:spPr>
        <p:txBody>
          <a:bodyPr/>
          <a:lstStyle/>
          <a:p>
            <a:r>
              <a:rPr lang="ru-RU" dirty="0" smtClean="0">
                <a:solidFill>
                  <a:srgbClr val="000000"/>
                </a:solidFill>
              </a:rPr>
              <a:t>Синий цвет. (Индиго)</a:t>
            </a:r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728" y="1142984"/>
            <a:ext cx="7498080" cy="5143536"/>
          </a:xfrm>
        </p:spPr>
        <p:txBody>
          <a:bodyPr>
            <a:normAutofit fontScale="62500" lnSpcReduction="20000"/>
          </a:bodyPr>
          <a:lstStyle/>
          <a:p>
            <a:r>
              <a:rPr lang="ru-RU" i="1" dirty="0" smtClean="0">
                <a:solidFill>
                  <a:srgbClr val="000000"/>
                </a:solidFill>
              </a:rPr>
              <a:t>Орган, с которым ассоциируется</a:t>
            </a:r>
            <a:r>
              <a:rPr lang="ru-RU" b="1" i="1" dirty="0" smtClean="0">
                <a:solidFill>
                  <a:srgbClr val="000000"/>
                </a:solidFill>
              </a:rPr>
              <a:t>:</a:t>
            </a:r>
            <a:r>
              <a:rPr lang="ru-RU" i="1" dirty="0" smtClean="0">
                <a:solidFill>
                  <a:srgbClr val="000000"/>
                </a:solidFill>
              </a:rPr>
              <a:t> </a:t>
            </a:r>
            <a:endParaRPr lang="ru-RU" dirty="0" smtClean="0">
              <a:solidFill>
                <a:srgbClr val="000000"/>
              </a:solidFill>
            </a:endParaRPr>
          </a:p>
          <a:p>
            <a:pPr>
              <a:buNone/>
            </a:pPr>
            <a:r>
              <a:rPr lang="ru-RU" i="1" dirty="0" smtClean="0">
                <a:solidFill>
                  <a:srgbClr val="000000"/>
                </a:solidFill>
              </a:rPr>
              <a:t>гипофиз, "третий глаз". </a:t>
            </a:r>
          </a:p>
          <a:p>
            <a:pPr>
              <a:buNone/>
            </a:pPr>
            <a:r>
              <a:rPr lang="ru-RU" i="1" dirty="0" smtClean="0">
                <a:solidFill>
                  <a:srgbClr val="000000"/>
                </a:solidFill>
              </a:rPr>
              <a:t>Психология и цвет:</a:t>
            </a:r>
            <a:endParaRPr lang="ru-RU" dirty="0" smtClean="0">
              <a:solidFill>
                <a:srgbClr val="000000"/>
              </a:solidFill>
            </a:endParaRPr>
          </a:p>
          <a:p>
            <a:r>
              <a:rPr lang="ru-RU" i="1" dirty="0" smtClean="0">
                <a:solidFill>
                  <a:srgbClr val="000000"/>
                </a:solidFill>
              </a:rPr>
              <a:t> развивает психические способности. Очищает мышление, освобождает от тревог и страхов, позволяет услышать внутренний голос и принять правильное решение (интуиция). С индиго проще переходить на более тонкие уровни сознания. </a:t>
            </a:r>
            <a:br>
              <a:rPr lang="ru-RU" i="1" dirty="0" smtClean="0">
                <a:solidFill>
                  <a:srgbClr val="000000"/>
                </a:solidFill>
              </a:rPr>
            </a:br>
            <a:r>
              <a:rPr lang="ru-RU" i="1" dirty="0" smtClean="0">
                <a:solidFill>
                  <a:srgbClr val="000000"/>
                </a:solidFill>
              </a:rPr>
              <a:t>Помогает при негативных психических состояниях</a:t>
            </a:r>
            <a:endParaRPr lang="ru-RU" dirty="0" smtClean="0">
              <a:solidFill>
                <a:srgbClr val="000000"/>
              </a:solidFill>
            </a:endParaRPr>
          </a:p>
          <a:p>
            <a:r>
              <a:rPr lang="ru-RU" i="1" dirty="0" smtClean="0">
                <a:solidFill>
                  <a:srgbClr val="000000"/>
                </a:solidFill>
              </a:rPr>
              <a:t>Лечит глухоту, катаракту, кровотечения, бессонницу. Является анестетиком. Помогает при ангинах, ревматизмах.</a:t>
            </a:r>
          </a:p>
          <a:p>
            <a:r>
              <a:rPr lang="ru-RU" i="1" dirty="0" smtClean="0">
                <a:solidFill>
                  <a:srgbClr val="000000"/>
                </a:solidFill>
              </a:rPr>
              <a:t>Не рекомендуется: </a:t>
            </a:r>
            <a:endParaRPr lang="ru-RU" dirty="0" smtClean="0">
              <a:solidFill>
                <a:srgbClr val="000000"/>
              </a:solidFill>
            </a:endParaRPr>
          </a:p>
          <a:p>
            <a:pPr>
              <a:buNone/>
            </a:pPr>
            <a:r>
              <a:rPr lang="ru-RU" i="1" dirty="0" smtClean="0">
                <a:solidFill>
                  <a:srgbClr val="000000"/>
                </a:solidFill>
              </a:rPr>
              <a:t>склонным к сезонным депрессиям.</a:t>
            </a:r>
            <a:br>
              <a:rPr lang="ru-RU" i="1" dirty="0" smtClean="0">
                <a:solidFill>
                  <a:srgbClr val="000000"/>
                </a:solidFill>
              </a:rPr>
            </a:br>
            <a:r>
              <a:rPr lang="ru-RU" b="1" i="1" dirty="0" smtClean="0">
                <a:solidFill>
                  <a:srgbClr val="000000"/>
                </a:solidFill>
              </a:rPr>
              <a:t>Предупреждение!</a:t>
            </a:r>
            <a:r>
              <a:rPr lang="ru-RU" i="1" dirty="0" smtClean="0">
                <a:solidFill>
                  <a:srgbClr val="000000"/>
                </a:solidFill>
              </a:rPr>
              <a:t> </a:t>
            </a:r>
            <a:endParaRPr lang="ru-RU" dirty="0" smtClean="0">
              <a:solidFill>
                <a:srgbClr val="000000"/>
              </a:solidFill>
            </a:endParaRPr>
          </a:p>
          <a:p>
            <a:r>
              <a:rPr lang="ru-RU" i="1" dirty="0" smtClean="0">
                <a:solidFill>
                  <a:srgbClr val="000000"/>
                </a:solidFill>
              </a:rPr>
              <a:t>Цветом пользоваться очень осторожно, так как он воздействует на эндокринную систему </a:t>
            </a:r>
            <a:endParaRPr lang="ru-RU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642918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Методика проведения исследования.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571612"/>
            <a:ext cx="8229600" cy="5286388"/>
          </a:xfrm>
        </p:spPr>
        <p:txBody>
          <a:bodyPr>
            <a:normAutofit/>
          </a:bodyPr>
          <a:lstStyle/>
          <a:p>
            <a:pPr marL="624078" indent="-514350">
              <a:buFont typeface="+mj-lt"/>
              <a:buAutoNum type="arabicPeriod"/>
            </a:pPr>
            <a:r>
              <a:rPr lang="ru-RU" sz="2400" dirty="0" smtClean="0"/>
              <a:t>Нравится ли вам окраска зданий в нашем городе?</a:t>
            </a:r>
          </a:p>
          <a:p>
            <a:pPr marL="624078" indent="-514350">
              <a:buFont typeface="+mj-lt"/>
              <a:buAutoNum type="arabicPeriod"/>
            </a:pPr>
            <a:r>
              <a:rPr lang="ru-RU" sz="2400" dirty="0" smtClean="0"/>
              <a:t>Устраивает ли вас цвет домов, которые вы встречаете по дороге в школу?</a:t>
            </a:r>
          </a:p>
          <a:p>
            <a:pPr marL="624078" indent="-514350">
              <a:buFont typeface="+mj-lt"/>
              <a:buAutoNum type="arabicPeriod"/>
            </a:pPr>
            <a:r>
              <a:rPr lang="ru-RU" sz="2400" dirty="0" smtClean="0"/>
              <a:t>Сказывается ли цветовая гамма окружающего ландшафта на вашу работоспособность?</a:t>
            </a:r>
          </a:p>
          <a:p>
            <a:pPr marL="624078" indent="-514350">
              <a:buFont typeface="+mj-lt"/>
              <a:buAutoNum type="arabicPeriod"/>
            </a:pPr>
            <a:r>
              <a:rPr lang="ru-RU" sz="2400" dirty="0" smtClean="0"/>
              <a:t>Улучшает ли настроение разнообразная окраска зданий?</a:t>
            </a:r>
          </a:p>
          <a:p>
            <a:pPr marL="624078" indent="-514350">
              <a:buFont typeface="+mj-lt"/>
              <a:buAutoNum type="arabicPeriod"/>
            </a:pPr>
            <a:r>
              <a:rPr lang="ru-RU" sz="2400" dirty="0" smtClean="0"/>
              <a:t>Какого цвета ваша комната? Устраивает ли вас этот цвет?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Содержимое 11"/>
          <p:cNvGraphicFramePr>
            <a:graphicFrameLocks noGrp="1"/>
          </p:cNvGraphicFramePr>
          <p:nvPr>
            <p:ph idx="1"/>
          </p:nvPr>
        </p:nvGraphicFramePr>
        <p:xfrm>
          <a:off x="500034" y="1214422"/>
          <a:ext cx="8229600" cy="481806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500034" y="1142984"/>
          <a:ext cx="8229600" cy="49609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428737"/>
          <a:ext cx="8229600" cy="457203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image" Target="../media/image6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eg"/></Relationships>
</file>

<file path=ppt/theme/_rels/them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eg"/></Relationships>
</file>

<file path=ppt/theme/_rels/theme5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eg"/></Relationships>
</file>

<file path=ppt/theme/_rels/theme6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jpeg"/></Relationships>
</file>

<file path=ppt/theme/_rels/theme7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8.xml.rels><?xml version="1.0" encoding="UTF-8" standalone="yes"?>
<Relationships xmlns="http://schemas.openxmlformats.org/package/2006/relationships"><Relationship Id="rId1" Type="http://schemas.openxmlformats.org/officeDocument/2006/relationships/image" Target="../media/image5.jpeg"/></Relationships>
</file>

<file path=ppt/theme/_rels/theme9.xml.rels><?xml version="1.0" encoding="UTF-8" standalone="yes"?>
<Relationships xmlns="http://schemas.openxmlformats.org/package/2006/relationships"><Relationship Id="rId1" Type="http://schemas.openxmlformats.org/officeDocument/2006/relationships/image" Target="../media/image5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10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Солнцестояние">
  <a:themeElements>
    <a:clrScheme name="Другая 9">
      <a:dk1>
        <a:srgbClr val="FFCBCC"/>
      </a:dk1>
      <a:lt1>
        <a:srgbClr val="FF9999"/>
      </a:lt1>
      <a:dk2>
        <a:srgbClr val="FF9999"/>
      </a:dk2>
      <a:lt2>
        <a:srgbClr val="FF6566"/>
      </a:lt2>
      <a:accent1>
        <a:srgbClr val="FF0000"/>
      </a:accent1>
      <a:accent2>
        <a:srgbClr val="FF0000"/>
      </a:accent2>
      <a:accent3>
        <a:srgbClr val="C32D2E"/>
      </a:accent3>
      <a:accent4>
        <a:srgbClr val="C00000"/>
      </a:accent4>
      <a:accent5>
        <a:srgbClr val="FF0000"/>
      </a:accent5>
      <a:accent6>
        <a:srgbClr val="FF0000"/>
      </a:accent6>
      <a:hlink>
        <a:srgbClr val="C00000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1_Солнцестояние">
  <a:themeElements>
    <a:clrScheme name="Другая 11">
      <a:dk1>
        <a:srgbClr val="CBEBFF"/>
      </a:dk1>
      <a:lt1>
        <a:srgbClr val="5FB2FD"/>
      </a:lt1>
      <a:dk2>
        <a:srgbClr val="28A6FC"/>
      </a:dk2>
      <a:lt2>
        <a:srgbClr val="017CE1"/>
      </a:lt2>
      <a:accent1>
        <a:srgbClr val="001C2D"/>
      </a:accent1>
      <a:accent2>
        <a:srgbClr val="004672"/>
      </a:accent2>
      <a:accent3>
        <a:srgbClr val="008CE5"/>
      </a:accent3>
      <a:accent4>
        <a:srgbClr val="9DD9FF"/>
      </a:accent4>
      <a:accent5>
        <a:srgbClr val="DEEFFE"/>
      </a:accent5>
      <a:accent6>
        <a:srgbClr val="FF0000"/>
      </a:accent6>
      <a:hlink>
        <a:srgbClr val="C00000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2_Солнцестояние">
  <a:themeElements>
    <a:clrScheme name="Другая 12">
      <a:dk1>
        <a:srgbClr val="E8F3E0"/>
      </a:dk1>
      <a:lt1>
        <a:srgbClr val="D1E8C1"/>
      </a:lt1>
      <a:dk2>
        <a:srgbClr val="BADDA2"/>
      </a:dk2>
      <a:lt2>
        <a:srgbClr val="66A53B"/>
      </a:lt2>
      <a:accent1>
        <a:srgbClr val="446E27"/>
      </a:accent1>
      <a:accent2>
        <a:srgbClr val="E7F1D2"/>
      </a:accent2>
      <a:accent3>
        <a:srgbClr val="D0E4A6"/>
      </a:accent3>
      <a:accent4>
        <a:srgbClr val="B9D679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Городская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1_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1_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Другая 3">
    <a:dk1>
      <a:sysClr val="windowText" lastClr="000000"/>
    </a:dk1>
    <a:lt1>
      <a:sysClr val="window" lastClr="FFFFFF"/>
    </a:lt1>
    <a:dk2>
      <a:srgbClr val="B13F9A"/>
    </a:dk2>
    <a:lt2>
      <a:srgbClr val="F4E7ED"/>
    </a:lt2>
    <a:accent1>
      <a:srgbClr val="FFFF00"/>
    </a:accent1>
    <a:accent2>
      <a:srgbClr val="AC66BB"/>
    </a:accent2>
    <a:accent3>
      <a:srgbClr val="DE6C36"/>
    </a:accent3>
    <a:accent4>
      <a:srgbClr val="F9B639"/>
    </a:accent4>
    <a:accent5>
      <a:srgbClr val="CF6DA4"/>
    </a:accent5>
    <a:accent6>
      <a:srgbClr val="FA8D3D"/>
    </a:accent6>
    <a:hlink>
      <a:srgbClr val="FFDE66"/>
    </a:hlink>
    <a:folHlink>
      <a:srgbClr val="D490C5"/>
    </a:folHlink>
  </a:clrScheme>
</a:themeOverride>
</file>

<file path=ppt/theme/themeOverride2.xml><?xml version="1.0" encoding="utf-8"?>
<a:themeOverride xmlns:a="http://schemas.openxmlformats.org/drawingml/2006/main">
  <a:clrScheme name="Солнцестояние">
    <a:dk1>
      <a:sysClr val="windowText" lastClr="000000"/>
    </a:dk1>
    <a:lt1>
      <a:sysClr val="window" lastClr="FFFFFF"/>
    </a:lt1>
    <a:dk2>
      <a:srgbClr val="4F271C"/>
    </a:dk2>
    <a:lt2>
      <a:srgbClr val="E7DEC9"/>
    </a:lt2>
    <a:accent1>
      <a:srgbClr val="3891A7"/>
    </a:accent1>
    <a:accent2>
      <a:srgbClr val="FEB80A"/>
    </a:accent2>
    <a:accent3>
      <a:srgbClr val="C32D2E"/>
    </a:accent3>
    <a:accent4>
      <a:srgbClr val="84AA33"/>
    </a:accent4>
    <a:accent5>
      <a:srgbClr val="964305"/>
    </a:accent5>
    <a:accent6>
      <a:srgbClr val="475A8D"/>
    </a:accent6>
    <a:hlink>
      <a:srgbClr val="8DC765"/>
    </a:hlink>
    <a:folHlink>
      <a:srgbClr val="AA8A14"/>
    </a:folHlink>
  </a:clrScheme>
</a:themeOverride>
</file>

<file path=ppt/theme/themeOverride3.xml><?xml version="1.0" encoding="utf-8"?>
<a:themeOverride xmlns:a="http://schemas.openxmlformats.org/drawingml/2006/main">
  <a:clrScheme name="Яркая">
    <a:dk1>
      <a:sysClr val="windowText" lastClr="000000"/>
    </a:dk1>
    <a:lt1>
      <a:sysClr val="window" lastClr="FFFFFF"/>
    </a:lt1>
    <a:dk2>
      <a:srgbClr val="666666"/>
    </a:dk2>
    <a:lt2>
      <a:srgbClr val="D2D2D2"/>
    </a:lt2>
    <a:accent1>
      <a:srgbClr val="FF388C"/>
    </a:accent1>
    <a:accent2>
      <a:srgbClr val="E40059"/>
    </a:accent2>
    <a:accent3>
      <a:srgbClr val="9C007F"/>
    </a:accent3>
    <a:accent4>
      <a:srgbClr val="68007F"/>
    </a:accent4>
    <a:accent5>
      <a:srgbClr val="005BD3"/>
    </a:accent5>
    <a:accent6>
      <a:srgbClr val="00349E"/>
    </a:accent6>
    <a:hlink>
      <a:srgbClr val="17BBFD"/>
    </a:hlink>
    <a:folHlink>
      <a:srgbClr val="FF79C2"/>
    </a:folHlink>
  </a:clrScheme>
</a:themeOverride>
</file>

<file path=ppt/theme/themeOverride4.xml><?xml version="1.0" encoding="utf-8"?>
<a:themeOverride xmlns:a="http://schemas.openxmlformats.org/drawingml/2006/main">
  <a:clrScheme name="Эркер">
    <a:dk1>
      <a:sysClr val="windowText" lastClr="000000"/>
    </a:dk1>
    <a:lt1>
      <a:sysClr val="window" lastClr="FFFFFF"/>
    </a:lt1>
    <a:dk2>
      <a:srgbClr val="575F6D"/>
    </a:dk2>
    <a:lt2>
      <a:srgbClr val="FFF39D"/>
    </a:lt2>
    <a:accent1>
      <a:srgbClr val="FE8637"/>
    </a:accent1>
    <a:accent2>
      <a:srgbClr val="7598D9"/>
    </a:accent2>
    <a:accent3>
      <a:srgbClr val="B32C16"/>
    </a:accent3>
    <a:accent4>
      <a:srgbClr val="F5CD2D"/>
    </a:accent4>
    <a:accent5>
      <a:srgbClr val="AEBAD5"/>
    </a:accent5>
    <a:accent6>
      <a:srgbClr val="777C84"/>
    </a:accent6>
    <a:hlink>
      <a:srgbClr val="D2611C"/>
    </a:hlink>
    <a:folHlink>
      <a:srgbClr val="3B435B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99</TotalTime>
  <Words>654</Words>
  <Application>Microsoft Office PowerPoint</Application>
  <PresentationFormat>Экран (4:3)</PresentationFormat>
  <Paragraphs>79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11</vt:i4>
      </vt:variant>
      <vt:variant>
        <vt:lpstr>Заголовки слайдов</vt:lpstr>
      </vt:variant>
      <vt:variant>
        <vt:i4>18</vt:i4>
      </vt:variant>
    </vt:vector>
  </HeadingPairs>
  <TitlesOfParts>
    <vt:vector size="29" baseType="lpstr">
      <vt:lpstr>Эркер</vt:lpstr>
      <vt:lpstr>Изящная</vt:lpstr>
      <vt:lpstr>Солнцестояние</vt:lpstr>
      <vt:lpstr>1_Солнцестояние</vt:lpstr>
      <vt:lpstr>2_Солнцестояние</vt:lpstr>
      <vt:lpstr>Городская</vt:lpstr>
      <vt:lpstr>1_Эркер</vt:lpstr>
      <vt:lpstr>Поток</vt:lpstr>
      <vt:lpstr>1_Поток</vt:lpstr>
      <vt:lpstr>Тема Office</vt:lpstr>
      <vt:lpstr>Трек</vt:lpstr>
      <vt:lpstr>Слайд 1</vt:lpstr>
      <vt:lpstr>Цель моей работы:изучить влияние цвета на самочувствие и настроение жителей города</vt:lpstr>
      <vt:lpstr>Красный цвет.</vt:lpstr>
      <vt:lpstr>Зелёный цвет.</vt:lpstr>
      <vt:lpstr>Синий цвет. (Индиго)</vt:lpstr>
      <vt:lpstr>Методика проведения исследования.</vt:lpstr>
      <vt:lpstr>Слайд 7</vt:lpstr>
      <vt:lpstr>Слайд 8</vt:lpstr>
      <vt:lpstr>Слайд 9</vt:lpstr>
      <vt:lpstr>Слайд 10</vt:lpstr>
      <vt:lpstr>Выводы: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Olga_Home</cp:lastModifiedBy>
  <cp:revision>11</cp:revision>
  <dcterms:created xsi:type="dcterms:W3CDTF">2010-01-13T10:11:02Z</dcterms:created>
  <dcterms:modified xsi:type="dcterms:W3CDTF">2011-02-02T09:56:07Z</dcterms:modified>
</cp:coreProperties>
</file>